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Prompt Heavy" charset="1" panose="00000A00000000000000"/>
      <p:regular r:id="rId33"/>
    </p:embeddedFont>
    <p:embeddedFont>
      <p:font typeface="Montserrat Ultra-Bold" charset="1" panose="00000900000000000000"/>
      <p:regular r:id="rId34"/>
    </p:embeddedFont>
    <p:embeddedFont>
      <p:font typeface="Arimo Bold" charset="1" panose="020B0704020202020204"/>
      <p:regular r:id="rId35"/>
    </p:embeddedFont>
    <p:embeddedFont>
      <p:font typeface="Noto Serif Display Bold" charset="1" panose="02020802080505020204"/>
      <p:regular r:id="rId36"/>
    </p:embeddedFont>
    <p:embeddedFont>
      <p:font typeface="Montserrat Heavy" charset="1" panose="00000A00000000000000"/>
      <p:regular r:id="rId37"/>
    </p:embeddedFont>
    <p:embeddedFont>
      <p:font typeface="Aileron Heavy" charset="1" panose="00000A00000000000000"/>
      <p:regular r:id="rId38"/>
    </p:embeddedFont>
    <p:embeddedFont>
      <p:font typeface="Aileron Bold" charset="1" panose="00000800000000000000"/>
      <p:regular r:id="rId39"/>
    </p:embeddedFont>
    <p:embeddedFont>
      <p:font typeface="Noto Serif Display" charset="1" panose="02020502080505020204"/>
      <p:regular r:id="rId40"/>
    </p:embeddedFont>
    <p:embeddedFont>
      <p:font typeface="Aileron" charset="1" panose="00000500000000000000"/>
      <p:regular r:id="rId41"/>
    </p:embeddedFont>
    <p:embeddedFont>
      <p:font typeface="Arimo" charset="1" panose="020B0604020202020204"/>
      <p:regular r:id="rId42"/>
    </p:embeddedFont>
    <p:embeddedFont>
      <p:font typeface="Public Sans Heavy" charset="1" panose="00000000000000000000"/>
      <p:regular r:id="rId43"/>
    </p:embeddedFont>
    <p:embeddedFont>
      <p:font typeface="Public Sans Bold" charset="1" panose="00000000000000000000"/>
      <p:regular r:id="rId44"/>
    </p:embeddedFont>
    <p:embeddedFont>
      <p:font typeface="Montserrat Bold" charset="1" panose="00000800000000000000"/>
      <p:regular r:id="rId45"/>
    </p:embeddedFont>
    <p:embeddedFont>
      <p:font typeface="Noto Serif Display Heavy" charset="1" panose="02020A02080505020204"/>
      <p:regular r:id="rId46"/>
    </p:embeddedFont>
    <p:embeddedFont>
      <p:font typeface="Montserrat Italics" charset="1" panose="00000500000000000000"/>
      <p:regular r:id="rId47"/>
    </p:embeddedFont>
    <p:embeddedFont>
      <p:font typeface="Montserrat" charset="1" panose="000005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8.jpe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35.png" Type="http://schemas.openxmlformats.org/officeDocument/2006/relationships/image"/><Relationship Id="rId14" Target="../media/image36.svg" Type="http://schemas.openxmlformats.org/officeDocument/2006/relationships/image"/><Relationship Id="rId15" Target="../media/image37.png" Type="http://schemas.openxmlformats.org/officeDocument/2006/relationships/image"/><Relationship Id="rId16" Target="../media/image38.svg" Type="http://schemas.openxmlformats.org/officeDocument/2006/relationships/image"/><Relationship Id="rId17" Target="../media/image39.png" Type="http://schemas.openxmlformats.org/officeDocument/2006/relationships/image"/><Relationship Id="rId18" Target="../media/image40.svg" Type="http://schemas.openxmlformats.org/officeDocument/2006/relationships/image"/><Relationship Id="rId19" Target="../media/image41.png" Type="http://schemas.openxmlformats.org/officeDocument/2006/relationships/image"/><Relationship Id="rId2" Target="../media/image10.jpeg" Type="http://schemas.openxmlformats.org/officeDocument/2006/relationships/image"/><Relationship Id="rId20" Target="../media/image42.svg" Type="http://schemas.openxmlformats.org/officeDocument/2006/relationships/image"/><Relationship Id="rId21" Target="../media/image43.png" Type="http://schemas.openxmlformats.org/officeDocument/2006/relationships/image"/><Relationship Id="rId22" Target="../media/image44.sv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3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45.png" Type="http://schemas.openxmlformats.org/officeDocument/2006/relationships/image"/><Relationship Id="rId2" Target="../media/image10.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4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4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4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5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pn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15" Target="../media/image57.png" Type="http://schemas.openxmlformats.org/officeDocument/2006/relationships/image"/><Relationship Id="rId16" Target="../media/image58.svg" Type="http://schemas.openxmlformats.org/officeDocument/2006/relationships/image"/><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5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png" Type="http://schemas.openxmlformats.org/officeDocument/2006/relationships/image"/><Relationship Id="rId12" Target="../media/image61.png" Type="http://schemas.openxmlformats.org/officeDocument/2006/relationships/image"/><Relationship Id="rId13" Target="../media/image62.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6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6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65.png" Type="http://schemas.openxmlformats.org/officeDocument/2006/relationships/image"/><Relationship Id="rId4" Target="../media/image66.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67.png" Type="http://schemas.openxmlformats.org/officeDocument/2006/relationships/image"/><Relationship Id="rId6" Target="../media/image68.gif"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6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7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1.jpe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2" Target="../media/image10.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3.png" Type="http://schemas.openxmlformats.org/officeDocument/2006/relationships/image"/><Relationship Id="rId2" Target="../media/image10.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4.png" Type="http://schemas.openxmlformats.org/officeDocument/2006/relationships/image"/><Relationship Id="rId2" Target="../media/image10.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0.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5.jpe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2" Target="../media/image10.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6.png" Type="http://schemas.openxmlformats.org/officeDocument/2006/relationships/image"/><Relationship Id="rId4" Target="../media/image2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2312062" y="1028700"/>
            <a:ext cx="4947238" cy="691029"/>
            <a:chOff x="0" y="0"/>
            <a:chExt cx="1302976" cy="181999"/>
          </a:xfrm>
        </p:grpSpPr>
        <p:sp>
          <p:nvSpPr>
            <p:cNvPr name="Freeform 4" id="4"/>
            <p:cNvSpPr/>
            <p:nvPr/>
          </p:nvSpPr>
          <p:spPr>
            <a:xfrm flipH="false" flipV="false" rot="0">
              <a:off x="0" y="0"/>
              <a:ext cx="1302976" cy="181999"/>
            </a:xfrm>
            <a:custGeom>
              <a:avLst/>
              <a:gdLst/>
              <a:ahLst/>
              <a:cxnLst/>
              <a:rect r="r" b="b" t="t" l="l"/>
              <a:pathLst>
                <a:path h="181999" w="1302976">
                  <a:moveTo>
                    <a:pt x="79810" y="0"/>
                  </a:moveTo>
                  <a:lnTo>
                    <a:pt x="1223166" y="0"/>
                  </a:lnTo>
                  <a:cubicBezTo>
                    <a:pt x="1267244" y="0"/>
                    <a:pt x="1302976" y="35732"/>
                    <a:pt x="1302976" y="79810"/>
                  </a:cubicBezTo>
                  <a:lnTo>
                    <a:pt x="1302976" y="102190"/>
                  </a:lnTo>
                  <a:cubicBezTo>
                    <a:pt x="1302976" y="146267"/>
                    <a:pt x="1267244" y="181999"/>
                    <a:pt x="1223166" y="181999"/>
                  </a:cubicBezTo>
                  <a:lnTo>
                    <a:pt x="79810" y="181999"/>
                  </a:lnTo>
                  <a:cubicBezTo>
                    <a:pt x="35732" y="181999"/>
                    <a:pt x="0" y="146267"/>
                    <a:pt x="0" y="102190"/>
                  </a:cubicBezTo>
                  <a:lnTo>
                    <a:pt x="0" y="79810"/>
                  </a:lnTo>
                  <a:cubicBezTo>
                    <a:pt x="0" y="35732"/>
                    <a:pt x="35732" y="0"/>
                    <a:pt x="79810" y="0"/>
                  </a:cubicBezTo>
                  <a:close/>
                </a:path>
              </a:pathLst>
            </a:custGeom>
            <a:solidFill>
              <a:srgbClr val="386749"/>
            </a:solidFill>
          </p:spPr>
        </p:sp>
        <p:sp>
          <p:nvSpPr>
            <p:cNvPr name="TextBox 5" id="5"/>
            <p:cNvSpPr txBox="true"/>
            <p:nvPr/>
          </p:nvSpPr>
          <p:spPr>
            <a:xfrm>
              <a:off x="0" y="-47625"/>
              <a:ext cx="1302976" cy="229624"/>
            </a:xfrm>
            <a:prstGeom prst="rect">
              <a:avLst/>
            </a:prstGeom>
          </p:spPr>
          <p:txBody>
            <a:bodyPr anchor="ctr" rtlCol="false" tIns="50800" lIns="50800" bIns="50800" rIns="50800"/>
            <a:lstStyle/>
            <a:p>
              <a:pPr algn="ctr">
                <a:lnSpc>
                  <a:spcPts val="3360"/>
                </a:lnSpc>
              </a:pPr>
            </a:p>
          </p:txBody>
        </p:sp>
      </p:grpSp>
      <p:grpSp>
        <p:nvGrpSpPr>
          <p:cNvPr name="Group 6" id="6"/>
          <p:cNvGrpSpPr/>
          <p:nvPr/>
        </p:nvGrpSpPr>
        <p:grpSpPr>
          <a:xfrm rot="0">
            <a:off x="-997776" y="1028700"/>
            <a:ext cx="13530987" cy="8229600"/>
            <a:chOff x="0" y="0"/>
            <a:chExt cx="3563717" cy="2167467"/>
          </a:xfrm>
        </p:grpSpPr>
        <p:sp>
          <p:nvSpPr>
            <p:cNvPr name="Freeform 7" id="7"/>
            <p:cNvSpPr/>
            <p:nvPr/>
          </p:nvSpPr>
          <p:spPr>
            <a:xfrm flipH="false" flipV="false" rot="0">
              <a:off x="0" y="0"/>
              <a:ext cx="3563717" cy="2167467"/>
            </a:xfrm>
            <a:custGeom>
              <a:avLst/>
              <a:gdLst/>
              <a:ahLst/>
              <a:cxnLst/>
              <a:rect r="r" b="b" t="t" l="l"/>
              <a:pathLst>
                <a:path h="2167467" w="3563717">
                  <a:moveTo>
                    <a:pt x="57216" y="0"/>
                  </a:moveTo>
                  <a:lnTo>
                    <a:pt x="3506501" y="0"/>
                  </a:lnTo>
                  <a:cubicBezTo>
                    <a:pt x="3521675" y="0"/>
                    <a:pt x="3536229" y="6028"/>
                    <a:pt x="3546959" y="16758"/>
                  </a:cubicBezTo>
                  <a:cubicBezTo>
                    <a:pt x="3557689" y="27488"/>
                    <a:pt x="3563717" y="42042"/>
                    <a:pt x="3563717" y="57216"/>
                  </a:cubicBezTo>
                  <a:lnTo>
                    <a:pt x="3563717" y="2110250"/>
                  </a:lnTo>
                  <a:cubicBezTo>
                    <a:pt x="3563717" y="2141850"/>
                    <a:pt x="3538100" y="2167467"/>
                    <a:pt x="3506501" y="2167467"/>
                  </a:cubicBezTo>
                  <a:lnTo>
                    <a:pt x="57216" y="2167467"/>
                  </a:lnTo>
                  <a:cubicBezTo>
                    <a:pt x="42042" y="2167467"/>
                    <a:pt x="27488" y="2161439"/>
                    <a:pt x="16758" y="2150708"/>
                  </a:cubicBezTo>
                  <a:cubicBezTo>
                    <a:pt x="6028" y="2139978"/>
                    <a:pt x="0" y="2125425"/>
                    <a:pt x="0" y="2110250"/>
                  </a:cubicBezTo>
                  <a:lnTo>
                    <a:pt x="0" y="57216"/>
                  </a:lnTo>
                  <a:cubicBezTo>
                    <a:pt x="0" y="42042"/>
                    <a:pt x="6028" y="27488"/>
                    <a:pt x="16758" y="16758"/>
                  </a:cubicBezTo>
                  <a:cubicBezTo>
                    <a:pt x="27488" y="6028"/>
                    <a:pt x="42042" y="0"/>
                    <a:pt x="57216" y="0"/>
                  </a:cubicBezTo>
                  <a:close/>
                </a:path>
              </a:pathLst>
            </a:custGeom>
            <a:solidFill>
              <a:srgbClr val="193229"/>
            </a:solidFill>
          </p:spPr>
        </p:sp>
        <p:sp>
          <p:nvSpPr>
            <p:cNvPr name="TextBox 8" id="8"/>
            <p:cNvSpPr txBox="true"/>
            <p:nvPr/>
          </p:nvSpPr>
          <p:spPr>
            <a:xfrm>
              <a:off x="0" y="-47625"/>
              <a:ext cx="3563717" cy="2215092"/>
            </a:xfrm>
            <a:prstGeom prst="rect">
              <a:avLst/>
            </a:prstGeom>
          </p:spPr>
          <p:txBody>
            <a:bodyPr anchor="ctr" rtlCol="false" tIns="50800" lIns="50800" bIns="50800" rIns="50800"/>
            <a:lstStyle/>
            <a:p>
              <a:pPr algn="ctr">
                <a:lnSpc>
                  <a:spcPts val="3360"/>
                </a:lnSpc>
              </a:pPr>
            </a:p>
          </p:txBody>
        </p:sp>
      </p:grpSp>
      <p:sp>
        <p:nvSpPr>
          <p:cNvPr name="Freeform 9" id="9"/>
          <p:cNvSpPr/>
          <p:nvPr/>
        </p:nvSpPr>
        <p:spPr>
          <a:xfrm flipH="false" flipV="false" rot="0">
            <a:off x="13823634" y="2352127"/>
            <a:ext cx="3435666" cy="3435666"/>
          </a:xfrm>
          <a:custGeom>
            <a:avLst/>
            <a:gdLst/>
            <a:ahLst/>
            <a:cxnLst/>
            <a:rect r="r" b="b" t="t" l="l"/>
            <a:pathLst>
              <a:path h="3435666" w="3435666">
                <a:moveTo>
                  <a:pt x="0" y="0"/>
                </a:moveTo>
                <a:lnTo>
                  <a:pt x="3435666" y="0"/>
                </a:lnTo>
                <a:lnTo>
                  <a:pt x="3435666" y="3435665"/>
                </a:lnTo>
                <a:lnTo>
                  <a:pt x="0" y="34356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8649663" y="1028700"/>
            <a:ext cx="8229600" cy="8229600"/>
            <a:chOff x="0" y="0"/>
            <a:chExt cx="406400" cy="406400"/>
          </a:xfrm>
        </p:grpSpPr>
        <p:sp>
          <p:nvSpPr>
            <p:cNvPr name="Freeform 11" id="11"/>
            <p:cNvSpPr/>
            <p:nvPr/>
          </p:nvSpPr>
          <p:spPr>
            <a:xfrm flipH="false" flipV="false" rot="0">
              <a:off x="31225" y="0"/>
              <a:ext cx="351795" cy="406400"/>
            </a:xfrm>
            <a:custGeom>
              <a:avLst/>
              <a:gdLst/>
              <a:ahLst/>
              <a:cxnLst/>
              <a:rect r="r" b="b" t="t" l="l"/>
              <a:pathLst>
                <a:path h="406400" w="351795">
                  <a:moveTo>
                    <a:pt x="25219" y="0"/>
                  </a:moveTo>
                  <a:lnTo>
                    <a:pt x="115531" y="0"/>
                  </a:lnTo>
                  <a:cubicBezTo>
                    <a:pt x="151671" y="0"/>
                    <a:pt x="186332" y="14357"/>
                    <a:pt x="211887" y="39912"/>
                  </a:cubicBezTo>
                  <a:lnTo>
                    <a:pt x="335263" y="163288"/>
                  </a:lnTo>
                  <a:cubicBezTo>
                    <a:pt x="345848" y="173873"/>
                    <a:pt x="351795" y="188230"/>
                    <a:pt x="351795" y="203200"/>
                  </a:cubicBezTo>
                  <a:cubicBezTo>
                    <a:pt x="351795" y="218170"/>
                    <a:pt x="345848" y="232527"/>
                    <a:pt x="335263" y="243112"/>
                  </a:cubicBezTo>
                  <a:lnTo>
                    <a:pt x="211887" y="366488"/>
                  </a:lnTo>
                  <a:cubicBezTo>
                    <a:pt x="186332" y="392043"/>
                    <a:pt x="151671" y="406400"/>
                    <a:pt x="115531" y="406400"/>
                  </a:cubicBezTo>
                  <a:lnTo>
                    <a:pt x="25219" y="406400"/>
                  </a:lnTo>
                  <a:cubicBezTo>
                    <a:pt x="15763" y="406400"/>
                    <a:pt x="7238" y="400704"/>
                    <a:pt x="3619" y="391967"/>
                  </a:cubicBezTo>
                  <a:cubicBezTo>
                    <a:pt x="0" y="383231"/>
                    <a:pt x="2001" y="373174"/>
                    <a:pt x="8687" y="366488"/>
                  </a:cubicBezTo>
                  <a:lnTo>
                    <a:pt x="132063" y="243112"/>
                  </a:lnTo>
                  <a:cubicBezTo>
                    <a:pt x="142648" y="232527"/>
                    <a:pt x="148595" y="218170"/>
                    <a:pt x="148595" y="203200"/>
                  </a:cubicBezTo>
                  <a:cubicBezTo>
                    <a:pt x="148595" y="188230"/>
                    <a:pt x="142648" y="173873"/>
                    <a:pt x="132063" y="163288"/>
                  </a:cubicBezTo>
                  <a:lnTo>
                    <a:pt x="8687" y="39912"/>
                  </a:lnTo>
                  <a:cubicBezTo>
                    <a:pt x="2001" y="33226"/>
                    <a:pt x="0" y="23169"/>
                    <a:pt x="3619" y="14433"/>
                  </a:cubicBezTo>
                  <a:cubicBezTo>
                    <a:pt x="7238" y="5696"/>
                    <a:pt x="15763" y="0"/>
                    <a:pt x="25219" y="0"/>
                  </a:cubicBezTo>
                  <a:close/>
                </a:path>
              </a:pathLst>
            </a:custGeom>
            <a:blipFill>
              <a:blip r:embed="rId5"/>
              <a:stretch>
                <a:fillRect l="-38682" t="0" r="-36606" b="0"/>
              </a:stretch>
            </a:blipFill>
          </p:spPr>
        </p:sp>
      </p:grpSp>
      <p:grpSp>
        <p:nvGrpSpPr>
          <p:cNvPr name="Group 12" id="12"/>
          <p:cNvGrpSpPr/>
          <p:nvPr/>
        </p:nvGrpSpPr>
        <p:grpSpPr>
          <a:xfrm rot="0">
            <a:off x="13127110" y="5143500"/>
            <a:ext cx="4132190" cy="4114800"/>
            <a:chOff x="0" y="0"/>
            <a:chExt cx="6376837" cy="6350000"/>
          </a:xfrm>
        </p:grpSpPr>
        <p:sp>
          <p:nvSpPr>
            <p:cNvPr name="Freeform 13" id="13"/>
            <p:cNvSpPr/>
            <p:nvPr/>
          </p:nvSpPr>
          <p:spPr>
            <a:xfrm flipH="false" flipV="false" rot="0">
              <a:off x="350969" y="348987"/>
              <a:ext cx="6121245" cy="6096390"/>
            </a:xfrm>
            <a:custGeom>
              <a:avLst/>
              <a:gdLst/>
              <a:ahLst/>
              <a:cxnLst/>
              <a:rect r="r" b="b" t="t" l="l"/>
              <a:pathLst>
                <a:path h="6096390" w="6121245">
                  <a:moveTo>
                    <a:pt x="5550827" y="123723"/>
                  </a:moveTo>
                  <a:lnTo>
                    <a:pt x="124072" y="5528303"/>
                  </a:lnTo>
                  <a:cubicBezTo>
                    <a:pt x="28697" y="5623288"/>
                    <a:pt x="0" y="5766408"/>
                    <a:pt x="51384" y="5890820"/>
                  </a:cubicBezTo>
                  <a:cubicBezTo>
                    <a:pt x="102768" y="6015233"/>
                    <a:pt x="224095" y="6096390"/>
                    <a:pt x="358701" y="6096390"/>
                  </a:cubicBezTo>
                  <a:lnTo>
                    <a:pt x="5316198" y="6096390"/>
                  </a:lnTo>
                  <a:cubicBezTo>
                    <a:pt x="5529710" y="6096390"/>
                    <a:pt x="5734477" y="6011573"/>
                    <a:pt x="5885452" y="5860598"/>
                  </a:cubicBezTo>
                  <a:cubicBezTo>
                    <a:pt x="6036428" y="5709622"/>
                    <a:pt x="6121245" y="5504855"/>
                    <a:pt x="6121245" y="5291344"/>
                  </a:cubicBezTo>
                  <a:lnTo>
                    <a:pt x="6121245" y="360683"/>
                  </a:lnTo>
                  <a:cubicBezTo>
                    <a:pt x="6121245" y="225544"/>
                    <a:pt x="6039912" y="103687"/>
                    <a:pt x="5915114" y="51843"/>
                  </a:cubicBezTo>
                  <a:cubicBezTo>
                    <a:pt x="5790315" y="0"/>
                    <a:pt x="5646579" y="28362"/>
                    <a:pt x="5550827" y="123723"/>
                  </a:cubicBezTo>
                  <a:close/>
                </a:path>
              </a:pathLst>
            </a:custGeom>
            <a:blipFill>
              <a:blip r:embed="rId6"/>
              <a:stretch>
                <a:fillRect l="-24629" t="32" r="-24662" b="0"/>
              </a:stretch>
            </a:blipFill>
            <a:ln cap="rnd">
              <a:noFill/>
              <a:prstDash val="solid"/>
              <a:round/>
            </a:ln>
          </p:spPr>
        </p:sp>
      </p:grpSp>
      <p:grpSp>
        <p:nvGrpSpPr>
          <p:cNvPr name="Group 14" id="14"/>
          <p:cNvGrpSpPr/>
          <p:nvPr/>
        </p:nvGrpSpPr>
        <p:grpSpPr>
          <a:xfrm rot="0">
            <a:off x="10163828" y="4503582"/>
            <a:ext cx="1423280" cy="142328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15E41"/>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3360"/>
                </a:lnSpc>
              </a:pPr>
            </a:p>
          </p:txBody>
        </p:sp>
      </p:grpSp>
      <p:sp>
        <p:nvSpPr>
          <p:cNvPr name="Freeform 17" id="17"/>
          <p:cNvSpPr/>
          <p:nvPr/>
        </p:nvSpPr>
        <p:spPr>
          <a:xfrm flipH="false" flipV="false" rot="0">
            <a:off x="10546206" y="4995332"/>
            <a:ext cx="658525" cy="439780"/>
          </a:xfrm>
          <a:custGeom>
            <a:avLst/>
            <a:gdLst/>
            <a:ahLst/>
            <a:cxnLst/>
            <a:rect r="r" b="b" t="t" l="l"/>
            <a:pathLst>
              <a:path h="439780" w="658525">
                <a:moveTo>
                  <a:pt x="0" y="0"/>
                </a:moveTo>
                <a:lnTo>
                  <a:pt x="658525" y="0"/>
                </a:lnTo>
                <a:lnTo>
                  <a:pt x="658525" y="439780"/>
                </a:lnTo>
                <a:lnTo>
                  <a:pt x="0" y="4397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856658" y="2368937"/>
            <a:ext cx="1201826" cy="179181"/>
          </a:xfrm>
          <a:custGeom>
            <a:avLst/>
            <a:gdLst/>
            <a:ahLst/>
            <a:cxnLst/>
            <a:rect r="r" b="b" t="t" l="l"/>
            <a:pathLst>
              <a:path h="179181" w="1201826">
                <a:moveTo>
                  <a:pt x="0" y="0"/>
                </a:moveTo>
                <a:lnTo>
                  <a:pt x="1201826" y="0"/>
                </a:lnTo>
                <a:lnTo>
                  <a:pt x="1201826" y="179181"/>
                </a:lnTo>
                <a:lnTo>
                  <a:pt x="0" y="1791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1742483" y="3057824"/>
            <a:ext cx="7582738" cy="2609355"/>
          </a:xfrm>
          <a:prstGeom prst="rect">
            <a:avLst/>
          </a:prstGeom>
        </p:spPr>
        <p:txBody>
          <a:bodyPr anchor="t" rtlCol="false" tIns="0" lIns="0" bIns="0" rIns="0">
            <a:spAutoFit/>
          </a:bodyPr>
          <a:lstStyle/>
          <a:p>
            <a:pPr algn="l">
              <a:lnSpc>
                <a:spcPts val="10133"/>
              </a:lnSpc>
            </a:pPr>
            <a:r>
              <a:rPr lang="en-US" sz="9651" b="true">
                <a:solidFill>
                  <a:srgbClr val="FCFFFB"/>
                </a:solidFill>
                <a:latin typeface="Prompt Heavy"/>
                <a:ea typeface="Prompt Heavy"/>
                <a:cs typeface="Prompt Heavy"/>
                <a:sym typeface="Prompt Heavy"/>
              </a:rPr>
              <a:t>HỌC MÁY &amp; ỨNG DỤNG </a:t>
            </a:r>
          </a:p>
        </p:txBody>
      </p:sp>
      <p:sp>
        <p:nvSpPr>
          <p:cNvPr name="TextBox 20" id="20"/>
          <p:cNvSpPr txBox="true"/>
          <p:nvPr/>
        </p:nvSpPr>
        <p:spPr>
          <a:xfrm rot="0">
            <a:off x="881940" y="5917337"/>
            <a:ext cx="8351750" cy="2169287"/>
          </a:xfrm>
          <a:prstGeom prst="rect">
            <a:avLst/>
          </a:prstGeom>
        </p:spPr>
        <p:txBody>
          <a:bodyPr anchor="t" rtlCol="false" tIns="0" lIns="0" bIns="0" rIns="0">
            <a:spAutoFit/>
          </a:bodyPr>
          <a:lstStyle/>
          <a:p>
            <a:pPr algn="l">
              <a:lnSpc>
                <a:spcPts val="5734"/>
              </a:lnSpc>
            </a:pPr>
            <a:r>
              <a:rPr lang="en-US" sz="4700" b="true">
                <a:solidFill>
                  <a:srgbClr val="B4CA96"/>
                </a:solidFill>
                <a:latin typeface="Montserrat Ultra-Bold"/>
                <a:ea typeface="Montserrat Ultra-Bold"/>
                <a:cs typeface="Montserrat Ultra-Bold"/>
                <a:sym typeface="Montserrat Ultra-Bold"/>
              </a:rPr>
              <a:t>Dự đoán người mắc bệnh tiểu đường bằng thuật toán Random Forest </a:t>
            </a:r>
          </a:p>
        </p:txBody>
      </p:sp>
      <p:sp>
        <p:nvSpPr>
          <p:cNvPr name="TextBox 21" id="21"/>
          <p:cNvSpPr txBox="true"/>
          <p:nvPr/>
        </p:nvSpPr>
        <p:spPr>
          <a:xfrm rot="0">
            <a:off x="14333588" y="1069415"/>
            <a:ext cx="2821407" cy="533399"/>
          </a:xfrm>
          <a:prstGeom prst="rect">
            <a:avLst/>
          </a:prstGeom>
        </p:spPr>
        <p:txBody>
          <a:bodyPr anchor="t" rtlCol="false" tIns="0" lIns="0" bIns="0" rIns="0">
            <a:spAutoFit/>
          </a:bodyPr>
          <a:lstStyle/>
          <a:p>
            <a:pPr algn="just">
              <a:lnSpc>
                <a:spcPts val="4200"/>
              </a:lnSpc>
            </a:pPr>
            <a:r>
              <a:rPr lang="en-US" sz="3000" b="true">
                <a:solidFill>
                  <a:srgbClr val="FCFFFB"/>
                </a:solidFill>
                <a:latin typeface="Arimo Bold"/>
                <a:ea typeface="Arimo Bold"/>
                <a:cs typeface="Arimo Bold"/>
                <a:sym typeface="Arimo Bold"/>
              </a:rPr>
              <a:t>NHÓM 06</a:t>
            </a:r>
          </a:p>
        </p:txBody>
      </p:sp>
      <p:sp>
        <p:nvSpPr>
          <p:cNvPr name="TextBox 22" id="22"/>
          <p:cNvSpPr txBox="true"/>
          <p:nvPr/>
        </p:nvSpPr>
        <p:spPr>
          <a:xfrm rot="0">
            <a:off x="17364605" y="9367956"/>
            <a:ext cx="181843" cy="433952"/>
          </a:xfrm>
          <a:prstGeom prst="rect">
            <a:avLst/>
          </a:prstGeom>
        </p:spPr>
        <p:txBody>
          <a:bodyPr anchor="t" rtlCol="false" tIns="0" lIns="0" bIns="0" rIns="0" wrap="none">
            <a:spAutoFit/>
          </a:bodyPr>
          <a:lstStyle/>
          <a:p>
            <a:pPr algn="ctr">
              <a:lnSpc>
                <a:spcPts val="3584"/>
              </a:lnSpc>
              <a:spcBef>
                <a:spcPct val="0"/>
              </a:spcBef>
            </a:pPr>
            <a:r>
              <a:rPr lang="en-US" b="true" sz="2560">
                <a:solidFill>
                  <a:srgbClr val="000000"/>
                </a:solidFill>
                <a:latin typeface="Noto Serif Display Bold"/>
                <a:ea typeface="Noto Serif Display Bold"/>
                <a:cs typeface="Noto Serif Display Bold"/>
                <a:sym typeface="Noto Serif Display Bold"/>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68582" y="6376558"/>
            <a:ext cx="17627882" cy="2441082"/>
            <a:chOff x="0" y="0"/>
            <a:chExt cx="4642734" cy="642919"/>
          </a:xfrm>
        </p:grpSpPr>
        <p:sp>
          <p:nvSpPr>
            <p:cNvPr name="Freeform 4" id="4"/>
            <p:cNvSpPr/>
            <p:nvPr/>
          </p:nvSpPr>
          <p:spPr>
            <a:xfrm flipH="false" flipV="false" rot="0">
              <a:off x="0" y="0"/>
              <a:ext cx="4642734" cy="642919"/>
            </a:xfrm>
            <a:custGeom>
              <a:avLst/>
              <a:gdLst/>
              <a:ahLst/>
              <a:cxnLst/>
              <a:rect r="r" b="b" t="t" l="l"/>
              <a:pathLst>
                <a:path h="642919" w="4642734">
                  <a:moveTo>
                    <a:pt x="10540" y="0"/>
                  </a:moveTo>
                  <a:lnTo>
                    <a:pt x="4632194" y="0"/>
                  </a:lnTo>
                  <a:cubicBezTo>
                    <a:pt x="4638015" y="0"/>
                    <a:pt x="4642734" y="4719"/>
                    <a:pt x="4642734" y="10540"/>
                  </a:cubicBezTo>
                  <a:lnTo>
                    <a:pt x="4642734" y="632378"/>
                  </a:lnTo>
                  <a:cubicBezTo>
                    <a:pt x="4642734" y="638199"/>
                    <a:pt x="4638015" y="642919"/>
                    <a:pt x="4632194" y="642919"/>
                  </a:cubicBezTo>
                  <a:lnTo>
                    <a:pt x="10540" y="642919"/>
                  </a:lnTo>
                  <a:cubicBezTo>
                    <a:pt x="4719" y="642919"/>
                    <a:pt x="0" y="638199"/>
                    <a:pt x="0" y="632378"/>
                  </a:cubicBezTo>
                  <a:lnTo>
                    <a:pt x="0" y="10540"/>
                  </a:lnTo>
                  <a:cubicBezTo>
                    <a:pt x="0" y="4719"/>
                    <a:pt x="4719" y="0"/>
                    <a:pt x="10540" y="0"/>
                  </a:cubicBezTo>
                  <a:close/>
                </a:path>
              </a:pathLst>
            </a:custGeom>
            <a:solidFill>
              <a:srgbClr val="315E41"/>
            </a:solidFill>
          </p:spPr>
        </p:sp>
        <p:sp>
          <p:nvSpPr>
            <p:cNvPr name="TextBox 5" id="5"/>
            <p:cNvSpPr txBox="true"/>
            <p:nvPr/>
          </p:nvSpPr>
          <p:spPr>
            <a:xfrm>
              <a:off x="0" y="-47625"/>
              <a:ext cx="4642734" cy="690544"/>
            </a:xfrm>
            <a:prstGeom prst="rect">
              <a:avLst/>
            </a:prstGeom>
          </p:spPr>
          <p:txBody>
            <a:bodyPr anchor="ctr" rtlCol="false" tIns="50800" lIns="50800" bIns="50800" rIns="50800"/>
            <a:lstStyle/>
            <a:p>
              <a:pPr algn="ctr">
                <a:lnSpc>
                  <a:spcPts val="3360"/>
                </a:lnSpc>
              </a:pPr>
            </a:p>
          </p:txBody>
        </p:sp>
      </p:grpSp>
      <p:grpSp>
        <p:nvGrpSpPr>
          <p:cNvPr name="Group 6" id="6"/>
          <p:cNvGrpSpPr/>
          <p:nvPr/>
        </p:nvGrpSpPr>
        <p:grpSpPr>
          <a:xfrm rot="0">
            <a:off x="1028700" y="2428170"/>
            <a:ext cx="6960276" cy="5638384"/>
            <a:chOff x="0" y="0"/>
            <a:chExt cx="1078329" cy="873533"/>
          </a:xfrm>
        </p:grpSpPr>
        <p:sp>
          <p:nvSpPr>
            <p:cNvPr name="Freeform 7" id="7"/>
            <p:cNvSpPr/>
            <p:nvPr/>
          </p:nvSpPr>
          <p:spPr>
            <a:xfrm flipH="false" flipV="false" rot="0">
              <a:off x="0" y="0"/>
              <a:ext cx="1078329" cy="873533"/>
            </a:xfrm>
            <a:custGeom>
              <a:avLst/>
              <a:gdLst/>
              <a:ahLst/>
              <a:cxnLst/>
              <a:rect r="r" b="b" t="t" l="l"/>
              <a:pathLst>
                <a:path h="873533" w="1078329">
                  <a:moveTo>
                    <a:pt x="25583" y="0"/>
                  </a:moveTo>
                  <a:lnTo>
                    <a:pt x="1052746" y="0"/>
                  </a:lnTo>
                  <a:cubicBezTo>
                    <a:pt x="1059531" y="0"/>
                    <a:pt x="1066038" y="2695"/>
                    <a:pt x="1070836" y="7493"/>
                  </a:cubicBezTo>
                  <a:cubicBezTo>
                    <a:pt x="1075633" y="12291"/>
                    <a:pt x="1078329" y="18798"/>
                    <a:pt x="1078329" y="25583"/>
                  </a:cubicBezTo>
                  <a:lnTo>
                    <a:pt x="1078329" y="847950"/>
                  </a:lnTo>
                  <a:cubicBezTo>
                    <a:pt x="1078329" y="862079"/>
                    <a:pt x="1066875" y="873533"/>
                    <a:pt x="1052746" y="873533"/>
                  </a:cubicBezTo>
                  <a:lnTo>
                    <a:pt x="25583" y="873533"/>
                  </a:lnTo>
                  <a:cubicBezTo>
                    <a:pt x="11454" y="873533"/>
                    <a:pt x="0" y="862079"/>
                    <a:pt x="0" y="847950"/>
                  </a:cubicBezTo>
                  <a:lnTo>
                    <a:pt x="0" y="25583"/>
                  </a:lnTo>
                  <a:cubicBezTo>
                    <a:pt x="0" y="18798"/>
                    <a:pt x="2695" y="12291"/>
                    <a:pt x="7493" y="7493"/>
                  </a:cubicBezTo>
                  <a:cubicBezTo>
                    <a:pt x="12291" y="2695"/>
                    <a:pt x="18798" y="0"/>
                    <a:pt x="25583" y="0"/>
                  </a:cubicBezTo>
                  <a:close/>
                </a:path>
              </a:pathLst>
            </a:custGeom>
            <a:blipFill>
              <a:blip r:embed="rId3"/>
              <a:stretch>
                <a:fillRect l="-22007" t="0" r="-22007" b="0"/>
              </a:stretch>
            </a:blipFill>
          </p:spPr>
        </p:sp>
      </p:grpSp>
      <p:grpSp>
        <p:nvGrpSpPr>
          <p:cNvPr name="Group 8" id="8"/>
          <p:cNvGrpSpPr/>
          <p:nvPr/>
        </p:nvGrpSpPr>
        <p:grpSpPr>
          <a:xfrm rot="0">
            <a:off x="8815505" y="6924924"/>
            <a:ext cx="1141629" cy="114162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5A185"/>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360"/>
                </a:lnSpc>
              </a:pPr>
            </a:p>
          </p:txBody>
        </p:sp>
      </p:grpSp>
      <p:sp>
        <p:nvSpPr>
          <p:cNvPr name="Freeform 11" id="11"/>
          <p:cNvSpPr/>
          <p:nvPr/>
        </p:nvSpPr>
        <p:spPr>
          <a:xfrm flipH="false" flipV="false" rot="0">
            <a:off x="9180684" y="7188307"/>
            <a:ext cx="411272" cy="614864"/>
          </a:xfrm>
          <a:custGeom>
            <a:avLst/>
            <a:gdLst/>
            <a:ahLst/>
            <a:cxnLst/>
            <a:rect r="r" b="b" t="t" l="l"/>
            <a:pathLst>
              <a:path h="614864" w="411272">
                <a:moveTo>
                  <a:pt x="0" y="0"/>
                </a:moveTo>
                <a:lnTo>
                  <a:pt x="411271" y="0"/>
                </a:lnTo>
                <a:lnTo>
                  <a:pt x="411271" y="614864"/>
                </a:lnTo>
                <a:lnTo>
                  <a:pt x="0" y="6148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8815505" y="2955429"/>
            <a:ext cx="8443795" cy="3189603"/>
          </a:xfrm>
          <a:prstGeom prst="rect">
            <a:avLst/>
          </a:prstGeom>
        </p:spPr>
        <p:txBody>
          <a:bodyPr anchor="t" rtlCol="false" tIns="0" lIns="0" bIns="0" rIns="0">
            <a:spAutoFit/>
          </a:bodyPr>
          <a:lstStyle/>
          <a:p>
            <a:pPr algn="just" marL="496585" indent="-248293" lvl="1">
              <a:lnSpc>
                <a:spcPts val="3220"/>
              </a:lnSpc>
              <a:spcBef>
                <a:spcPct val="0"/>
              </a:spcBef>
              <a:buFont typeface="Arial"/>
              <a:buChar char="•"/>
            </a:pPr>
            <a:r>
              <a:rPr lang="en-US" b="true" sz="2300" strike="noStrike" u="none">
                <a:solidFill>
                  <a:srgbClr val="C3D3AE"/>
                </a:solidFill>
                <a:latin typeface="Aileron Bold"/>
                <a:ea typeface="Aileron Bold"/>
                <a:cs typeface="Aileron Bold"/>
                <a:sym typeface="Aileron Bold"/>
              </a:rPr>
              <a:t>Tiền xử lý dữ liệu: Xử lý giá trị thiếu, mã hóa dữ liệu phân loại, chuẩn hóa dữ liệu.</a:t>
            </a:r>
          </a:p>
          <a:p>
            <a:pPr algn="just" marL="496585" indent="-248293" lvl="1">
              <a:lnSpc>
                <a:spcPts val="3220"/>
              </a:lnSpc>
              <a:spcBef>
                <a:spcPct val="0"/>
              </a:spcBef>
              <a:buFont typeface="Arial"/>
              <a:buChar char="•"/>
            </a:pPr>
            <a:r>
              <a:rPr lang="en-US" b="true" sz="2300" strike="noStrike" u="none">
                <a:solidFill>
                  <a:srgbClr val="C3D3AE"/>
                </a:solidFill>
                <a:latin typeface="Aileron Bold"/>
                <a:ea typeface="Aileron Bold"/>
                <a:cs typeface="Aileron Bold"/>
                <a:sym typeface="Aileron Bold"/>
              </a:rPr>
              <a:t>Phân chia dữ liệu: 80% huấn luyện, 20% kiểm tra.</a:t>
            </a:r>
          </a:p>
          <a:p>
            <a:pPr algn="just" marL="496585" indent="-248293" lvl="1">
              <a:lnSpc>
                <a:spcPts val="3220"/>
              </a:lnSpc>
              <a:spcBef>
                <a:spcPct val="0"/>
              </a:spcBef>
              <a:buFont typeface="Arial"/>
              <a:buChar char="•"/>
            </a:pPr>
            <a:r>
              <a:rPr lang="en-US" b="true" sz="2300" strike="noStrike" u="none">
                <a:solidFill>
                  <a:srgbClr val="C3D3AE"/>
                </a:solidFill>
                <a:latin typeface="Aileron Bold"/>
                <a:ea typeface="Aileron Bold"/>
                <a:cs typeface="Aileron Bold"/>
                <a:sym typeface="Aileron Bold"/>
              </a:rPr>
              <a:t>Huấn luyện mô hình: Sử dụng Random Forest.</a:t>
            </a:r>
          </a:p>
          <a:p>
            <a:pPr algn="just" marL="496585" indent="-248293" lvl="1">
              <a:lnSpc>
                <a:spcPts val="3220"/>
              </a:lnSpc>
              <a:spcBef>
                <a:spcPct val="0"/>
              </a:spcBef>
              <a:buFont typeface="Arial"/>
              <a:buChar char="•"/>
            </a:pPr>
            <a:r>
              <a:rPr lang="en-US" b="true" sz="2300" strike="noStrike" u="none">
                <a:solidFill>
                  <a:srgbClr val="C3D3AE"/>
                </a:solidFill>
                <a:latin typeface="Aileron Bold"/>
                <a:ea typeface="Aileron Bold"/>
                <a:cs typeface="Aileron Bold"/>
                <a:sym typeface="Aileron Bold"/>
              </a:rPr>
              <a:t>Đánh giá: Sử dụng các chỉ số Accuracy, Precision, Recall, F1-score, ROC-AUC.</a:t>
            </a:r>
          </a:p>
          <a:p>
            <a:pPr algn="just" marL="496585" indent="-248293" lvl="1">
              <a:lnSpc>
                <a:spcPts val="3220"/>
              </a:lnSpc>
              <a:spcBef>
                <a:spcPct val="0"/>
              </a:spcBef>
              <a:buFont typeface="Arial"/>
              <a:buChar char="•"/>
            </a:pPr>
            <a:r>
              <a:rPr lang="en-US" b="true" sz="2300" strike="noStrike" u="none">
                <a:solidFill>
                  <a:srgbClr val="C3D3AE"/>
                </a:solidFill>
                <a:latin typeface="Aileron Bold"/>
                <a:ea typeface="Aileron Bold"/>
                <a:cs typeface="Aileron Bold"/>
                <a:sym typeface="Aileron Bold"/>
              </a:rPr>
              <a:t>Dự đoán trên dữ liệu mới.</a:t>
            </a:r>
          </a:p>
          <a:p>
            <a:pPr algn="just" marL="0" indent="0" lvl="0">
              <a:lnSpc>
                <a:spcPts val="3220"/>
              </a:lnSpc>
              <a:spcBef>
                <a:spcPct val="0"/>
              </a:spcBef>
            </a:pPr>
          </a:p>
        </p:txBody>
      </p:sp>
      <p:sp>
        <p:nvSpPr>
          <p:cNvPr name="TextBox 13" id="13"/>
          <p:cNvSpPr txBox="true"/>
          <p:nvPr/>
        </p:nvSpPr>
        <p:spPr>
          <a:xfrm rot="0">
            <a:off x="8300244" y="1070999"/>
            <a:ext cx="9270324" cy="1700530"/>
          </a:xfrm>
          <a:prstGeom prst="rect">
            <a:avLst/>
          </a:prstGeom>
        </p:spPr>
        <p:txBody>
          <a:bodyPr anchor="t" rtlCol="false" tIns="0" lIns="0" bIns="0" rIns="0">
            <a:spAutoFit/>
          </a:bodyPr>
          <a:lstStyle/>
          <a:p>
            <a:pPr algn="just" marL="0" indent="0" lvl="0">
              <a:lnSpc>
                <a:spcPts val="6709"/>
              </a:lnSpc>
              <a:spcBef>
                <a:spcPct val="0"/>
              </a:spcBef>
            </a:pPr>
            <a:r>
              <a:rPr lang="en-US" b="true" sz="5499">
                <a:solidFill>
                  <a:srgbClr val="FCFFFB"/>
                </a:solidFill>
                <a:latin typeface="Montserrat Heavy"/>
                <a:ea typeface="Montserrat Heavy"/>
                <a:cs typeface="Montserrat Heavy"/>
                <a:sym typeface="Montserrat Heavy"/>
              </a:rPr>
              <a:t>2.2 Quy trình xử lý bài toán </a:t>
            </a:r>
          </a:p>
        </p:txBody>
      </p:sp>
      <p:sp>
        <p:nvSpPr>
          <p:cNvPr name="TextBox 14" id="14"/>
          <p:cNvSpPr txBox="true"/>
          <p:nvPr/>
        </p:nvSpPr>
        <p:spPr>
          <a:xfrm rot="0">
            <a:off x="10520787" y="6877299"/>
            <a:ext cx="6185640" cy="1189353"/>
          </a:xfrm>
          <a:prstGeom prst="rect">
            <a:avLst/>
          </a:prstGeom>
        </p:spPr>
        <p:txBody>
          <a:bodyPr anchor="t" rtlCol="false" tIns="0" lIns="0" bIns="0" rIns="0">
            <a:spAutoFit/>
          </a:bodyPr>
          <a:lstStyle/>
          <a:p>
            <a:pPr algn="just" marL="0" indent="0" lvl="0">
              <a:lnSpc>
                <a:spcPts val="3220"/>
              </a:lnSpc>
              <a:spcBef>
                <a:spcPct val="0"/>
              </a:spcBef>
            </a:pPr>
            <a:r>
              <a:rPr lang="en-US" b="true" sz="2300">
                <a:solidFill>
                  <a:srgbClr val="C3D3AE"/>
                </a:solidFill>
                <a:latin typeface="Aileron Bold"/>
                <a:ea typeface="Aileron Bold"/>
                <a:cs typeface="Aileron Bold"/>
                <a:sym typeface="Aileron Bold"/>
              </a:rPr>
              <a:t>Mục</a:t>
            </a:r>
            <a:r>
              <a:rPr lang="en-US" b="true" sz="2300" strike="noStrike" u="none">
                <a:solidFill>
                  <a:srgbClr val="C3D3AE"/>
                </a:solidFill>
                <a:latin typeface="Aileron Bold"/>
                <a:ea typeface="Aileron Bold"/>
                <a:cs typeface="Aileron Bold"/>
                <a:sym typeface="Aileron Bold"/>
              </a:rPr>
              <a:t> tiêu của bài toán là xây dựng một mô hình có thể dự đoán chính xác xem một người có mắc bệnh tiểu đường hay không? </a:t>
            </a:r>
          </a:p>
        </p:txBody>
      </p:sp>
      <p:sp>
        <p:nvSpPr>
          <p:cNvPr name="Freeform 15" id="15"/>
          <p:cNvSpPr/>
          <p:nvPr/>
        </p:nvSpPr>
        <p:spPr>
          <a:xfrm flipH="false" flipV="false" rot="0">
            <a:off x="4508838" y="0"/>
            <a:ext cx="3579756" cy="1789878"/>
          </a:xfrm>
          <a:custGeom>
            <a:avLst/>
            <a:gdLst/>
            <a:ahLst/>
            <a:cxnLst/>
            <a:rect r="r" b="b" t="t" l="l"/>
            <a:pathLst>
              <a:path h="1789878" w="3579756">
                <a:moveTo>
                  <a:pt x="0" y="0"/>
                </a:moveTo>
                <a:lnTo>
                  <a:pt x="3579756" y="0"/>
                </a:lnTo>
                <a:lnTo>
                  <a:pt x="3579756" y="1789878"/>
                </a:lnTo>
                <a:lnTo>
                  <a:pt x="0" y="17898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028700" y="1526972"/>
            <a:ext cx="1763393" cy="262906"/>
          </a:xfrm>
          <a:custGeom>
            <a:avLst/>
            <a:gdLst/>
            <a:ahLst/>
            <a:cxnLst/>
            <a:rect r="r" b="b" t="t" l="l"/>
            <a:pathLst>
              <a:path h="262906" w="1763393">
                <a:moveTo>
                  <a:pt x="0" y="0"/>
                </a:moveTo>
                <a:lnTo>
                  <a:pt x="1763393" y="0"/>
                </a:lnTo>
                <a:lnTo>
                  <a:pt x="1763393" y="262906"/>
                </a:lnTo>
                <a:lnTo>
                  <a:pt x="0" y="2629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10</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00076" y="8611234"/>
            <a:ext cx="2179052" cy="647066"/>
          </a:xfrm>
          <a:custGeom>
            <a:avLst/>
            <a:gdLst/>
            <a:ahLst/>
            <a:cxnLst/>
            <a:rect r="r" b="b" t="t" l="l"/>
            <a:pathLst>
              <a:path h="647066" w="2179052">
                <a:moveTo>
                  <a:pt x="0" y="0"/>
                </a:moveTo>
                <a:lnTo>
                  <a:pt x="2179052" y="0"/>
                </a:lnTo>
                <a:lnTo>
                  <a:pt x="2179052" y="647066"/>
                </a:lnTo>
                <a:lnTo>
                  <a:pt x="0" y="647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191606" y="5044571"/>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6355802" y="6525496"/>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14854775" y="8402588"/>
            <a:ext cx="2179052" cy="647066"/>
          </a:xfrm>
          <a:custGeom>
            <a:avLst/>
            <a:gdLst/>
            <a:ahLst/>
            <a:cxnLst/>
            <a:rect r="r" b="b" t="t" l="l"/>
            <a:pathLst>
              <a:path h="647066" w="2179052">
                <a:moveTo>
                  <a:pt x="0" y="0"/>
                </a:moveTo>
                <a:lnTo>
                  <a:pt x="2179052" y="0"/>
                </a:lnTo>
                <a:lnTo>
                  <a:pt x="2179052" y="647066"/>
                </a:lnTo>
                <a:lnTo>
                  <a:pt x="0" y="647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0">
            <a:off x="6702170" y="9726707"/>
            <a:ext cx="1763393" cy="262906"/>
          </a:xfrm>
          <a:custGeom>
            <a:avLst/>
            <a:gdLst/>
            <a:ahLst/>
            <a:cxnLst/>
            <a:rect r="r" b="b" t="t" l="l"/>
            <a:pathLst>
              <a:path h="262906" w="1763393">
                <a:moveTo>
                  <a:pt x="0" y="0"/>
                </a:moveTo>
                <a:lnTo>
                  <a:pt x="1763393" y="0"/>
                </a:lnTo>
                <a:lnTo>
                  <a:pt x="1763393" y="262906"/>
                </a:lnTo>
                <a:lnTo>
                  <a:pt x="0" y="2629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1895841" y="289012"/>
            <a:ext cx="1984840" cy="1270298"/>
          </a:xfrm>
          <a:custGeom>
            <a:avLst/>
            <a:gdLst/>
            <a:ahLst/>
            <a:cxnLst/>
            <a:rect r="r" b="b" t="t" l="l"/>
            <a:pathLst>
              <a:path h="1270298" w="1984840">
                <a:moveTo>
                  <a:pt x="0" y="0"/>
                </a:moveTo>
                <a:lnTo>
                  <a:pt x="1984840" y="0"/>
                </a:lnTo>
                <a:lnTo>
                  <a:pt x="1984840" y="1270298"/>
                </a:lnTo>
                <a:lnTo>
                  <a:pt x="0" y="12702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0559204" y="2149264"/>
            <a:ext cx="4717175" cy="1138664"/>
          </a:xfrm>
          <a:custGeom>
            <a:avLst/>
            <a:gdLst/>
            <a:ahLst/>
            <a:cxnLst/>
            <a:rect r="r" b="b" t="t" l="l"/>
            <a:pathLst>
              <a:path h="1138664" w="4717175">
                <a:moveTo>
                  <a:pt x="0" y="0"/>
                </a:moveTo>
                <a:lnTo>
                  <a:pt x="4717175" y="0"/>
                </a:lnTo>
                <a:lnTo>
                  <a:pt x="4717175" y="1138664"/>
                </a:lnTo>
                <a:lnTo>
                  <a:pt x="0" y="11386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0709644" y="3715278"/>
            <a:ext cx="4827008" cy="1165176"/>
          </a:xfrm>
          <a:custGeom>
            <a:avLst/>
            <a:gdLst/>
            <a:ahLst/>
            <a:cxnLst/>
            <a:rect r="r" b="b" t="t" l="l"/>
            <a:pathLst>
              <a:path h="1165176" w="4827008">
                <a:moveTo>
                  <a:pt x="0" y="0"/>
                </a:moveTo>
                <a:lnTo>
                  <a:pt x="4827008" y="0"/>
                </a:lnTo>
                <a:lnTo>
                  <a:pt x="4827008" y="1165176"/>
                </a:lnTo>
                <a:lnTo>
                  <a:pt x="0" y="11651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0759306" y="5403510"/>
            <a:ext cx="4706667" cy="1136127"/>
          </a:xfrm>
          <a:custGeom>
            <a:avLst/>
            <a:gdLst/>
            <a:ahLst/>
            <a:cxnLst/>
            <a:rect r="r" b="b" t="t" l="l"/>
            <a:pathLst>
              <a:path h="1136127" w="4706667">
                <a:moveTo>
                  <a:pt x="0" y="0"/>
                </a:moveTo>
                <a:lnTo>
                  <a:pt x="4706667" y="0"/>
                </a:lnTo>
                <a:lnTo>
                  <a:pt x="4706667" y="1136127"/>
                </a:lnTo>
                <a:lnTo>
                  <a:pt x="0" y="11361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1302470" y="7010344"/>
            <a:ext cx="3529806" cy="852048"/>
          </a:xfrm>
          <a:custGeom>
            <a:avLst/>
            <a:gdLst/>
            <a:ahLst/>
            <a:cxnLst/>
            <a:rect r="r" b="b" t="t" l="l"/>
            <a:pathLst>
              <a:path h="852048" w="3529806">
                <a:moveTo>
                  <a:pt x="0" y="0"/>
                </a:moveTo>
                <a:lnTo>
                  <a:pt x="3529806" y="0"/>
                </a:lnTo>
                <a:lnTo>
                  <a:pt x="3529806" y="852049"/>
                </a:lnTo>
                <a:lnTo>
                  <a:pt x="0" y="8520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1403836" y="8482226"/>
            <a:ext cx="3501301" cy="845168"/>
          </a:xfrm>
          <a:custGeom>
            <a:avLst/>
            <a:gdLst/>
            <a:ahLst/>
            <a:cxnLst/>
            <a:rect r="r" b="b" t="t" l="l"/>
            <a:pathLst>
              <a:path h="845168" w="3501301">
                <a:moveTo>
                  <a:pt x="0" y="0"/>
                </a:moveTo>
                <a:lnTo>
                  <a:pt x="3501301" y="0"/>
                </a:lnTo>
                <a:lnTo>
                  <a:pt x="3501301" y="845168"/>
                </a:lnTo>
                <a:lnTo>
                  <a:pt x="0" y="84516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5336752">
            <a:off x="7923431" y="5065257"/>
            <a:ext cx="2169131" cy="1455171"/>
          </a:xfrm>
          <a:custGeom>
            <a:avLst/>
            <a:gdLst/>
            <a:ahLst/>
            <a:cxnLst/>
            <a:rect r="r" b="b" t="t" l="l"/>
            <a:pathLst>
              <a:path h="1455171" w="2169131">
                <a:moveTo>
                  <a:pt x="0" y="0"/>
                </a:moveTo>
                <a:lnTo>
                  <a:pt x="2169130" y="0"/>
                </a:lnTo>
                <a:lnTo>
                  <a:pt x="2169130" y="1455171"/>
                </a:lnTo>
                <a:lnTo>
                  <a:pt x="0" y="145517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5325969">
            <a:off x="12596189" y="1716217"/>
            <a:ext cx="584143" cy="276141"/>
          </a:xfrm>
          <a:custGeom>
            <a:avLst/>
            <a:gdLst/>
            <a:ahLst/>
            <a:cxnLst/>
            <a:rect r="r" b="b" t="t" l="l"/>
            <a:pathLst>
              <a:path h="276141" w="584143">
                <a:moveTo>
                  <a:pt x="0" y="0"/>
                </a:moveTo>
                <a:lnTo>
                  <a:pt x="584144" y="0"/>
                </a:lnTo>
                <a:lnTo>
                  <a:pt x="584144" y="276140"/>
                </a:lnTo>
                <a:lnTo>
                  <a:pt x="0" y="27614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5325969">
            <a:off x="12625720" y="3229997"/>
            <a:ext cx="584143" cy="276141"/>
          </a:xfrm>
          <a:custGeom>
            <a:avLst/>
            <a:gdLst/>
            <a:ahLst/>
            <a:cxnLst/>
            <a:rect r="r" b="b" t="t" l="l"/>
            <a:pathLst>
              <a:path h="276141" w="584143">
                <a:moveTo>
                  <a:pt x="0" y="0"/>
                </a:moveTo>
                <a:lnTo>
                  <a:pt x="584143" y="0"/>
                </a:lnTo>
                <a:lnTo>
                  <a:pt x="584143" y="276140"/>
                </a:lnTo>
                <a:lnTo>
                  <a:pt x="0" y="27614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7" id="17"/>
          <p:cNvSpPr/>
          <p:nvPr/>
        </p:nvSpPr>
        <p:spPr>
          <a:xfrm flipH="false" flipV="false" rot="5325969">
            <a:off x="12673462" y="4906501"/>
            <a:ext cx="584143" cy="276141"/>
          </a:xfrm>
          <a:custGeom>
            <a:avLst/>
            <a:gdLst/>
            <a:ahLst/>
            <a:cxnLst/>
            <a:rect r="r" b="b" t="t" l="l"/>
            <a:pathLst>
              <a:path h="276141" w="584143">
                <a:moveTo>
                  <a:pt x="0" y="0"/>
                </a:moveTo>
                <a:lnTo>
                  <a:pt x="584144" y="0"/>
                </a:lnTo>
                <a:lnTo>
                  <a:pt x="584144" y="276141"/>
                </a:lnTo>
                <a:lnTo>
                  <a:pt x="0" y="27614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8" id="18"/>
          <p:cNvSpPr/>
          <p:nvPr/>
        </p:nvSpPr>
        <p:spPr>
          <a:xfrm flipH="false" flipV="false" rot="5325969">
            <a:off x="12719500" y="6577297"/>
            <a:ext cx="584143" cy="276141"/>
          </a:xfrm>
          <a:custGeom>
            <a:avLst/>
            <a:gdLst/>
            <a:ahLst/>
            <a:cxnLst/>
            <a:rect r="r" b="b" t="t" l="l"/>
            <a:pathLst>
              <a:path h="276141" w="584143">
                <a:moveTo>
                  <a:pt x="0" y="0"/>
                </a:moveTo>
                <a:lnTo>
                  <a:pt x="584143" y="0"/>
                </a:lnTo>
                <a:lnTo>
                  <a:pt x="584143" y="276140"/>
                </a:lnTo>
                <a:lnTo>
                  <a:pt x="0" y="27614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9" id="19"/>
          <p:cNvSpPr/>
          <p:nvPr/>
        </p:nvSpPr>
        <p:spPr>
          <a:xfrm flipH="false" flipV="false" rot="5325969">
            <a:off x="12775301" y="8001554"/>
            <a:ext cx="584143" cy="276141"/>
          </a:xfrm>
          <a:custGeom>
            <a:avLst/>
            <a:gdLst/>
            <a:ahLst/>
            <a:cxnLst/>
            <a:rect r="r" b="b" t="t" l="l"/>
            <a:pathLst>
              <a:path h="276141" w="584143">
                <a:moveTo>
                  <a:pt x="0" y="0"/>
                </a:moveTo>
                <a:lnTo>
                  <a:pt x="584144" y="0"/>
                </a:lnTo>
                <a:lnTo>
                  <a:pt x="584144" y="276141"/>
                </a:lnTo>
                <a:lnTo>
                  <a:pt x="0" y="27614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0" id="20"/>
          <p:cNvSpPr/>
          <p:nvPr/>
        </p:nvSpPr>
        <p:spPr>
          <a:xfrm flipH="true" flipV="true" rot="-1557234">
            <a:off x="9211934" y="3934896"/>
            <a:ext cx="1459187" cy="464287"/>
          </a:xfrm>
          <a:custGeom>
            <a:avLst/>
            <a:gdLst/>
            <a:ahLst/>
            <a:cxnLst/>
            <a:rect r="r" b="b" t="t" l="l"/>
            <a:pathLst>
              <a:path h="464287" w="1459187">
                <a:moveTo>
                  <a:pt x="1459187" y="464287"/>
                </a:moveTo>
                <a:lnTo>
                  <a:pt x="0" y="464287"/>
                </a:lnTo>
                <a:lnTo>
                  <a:pt x="0" y="0"/>
                </a:lnTo>
                <a:lnTo>
                  <a:pt x="1459187" y="0"/>
                </a:lnTo>
                <a:lnTo>
                  <a:pt x="1459187" y="464287"/>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1" id="21"/>
          <p:cNvSpPr/>
          <p:nvPr/>
        </p:nvSpPr>
        <p:spPr>
          <a:xfrm flipH="false" flipV="false" rot="1270267">
            <a:off x="9774829" y="7002481"/>
            <a:ext cx="1459187" cy="464287"/>
          </a:xfrm>
          <a:custGeom>
            <a:avLst/>
            <a:gdLst/>
            <a:ahLst/>
            <a:cxnLst/>
            <a:rect r="r" b="b" t="t" l="l"/>
            <a:pathLst>
              <a:path h="464287" w="1459187">
                <a:moveTo>
                  <a:pt x="0" y="0"/>
                </a:moveTo>
                <a:lnTo>
                  <a:pt x="1459187" y="0"/>
                </a:lnTo>
                <a:lnTo>
                  <a:pt x="1459187" y="464286"/>
                </a:lnTo>
                <a:lnTo>
                  <a:pt x="0" y="46428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2" id="22"/>
          <p:cNvSpPr/>
          <p:nvPr/>
        </p:nvSpPr>
        <p:spPr>
          <a:xfrm flipH="false" flipV="false" rot="0">
            <a:off x="9820720" y="5748117"/>
            <a:ext cx="888924" cy="405572"/>
          </a:xfrm>
          <a:custGeom>
            <a:avLst/>
            <a:gdLst/>
            <a:ahLst/>
            <a:cxnLst/>
            <a:rect r="r" b="b" t="t" l="l"/>
            <a:pathLst>
              <a:path h="405572" w="888924">
                <a:moveTo>
                  <a:pt x="0" y="0"/>
                </a:moveTo>
                <a:lnTo>
                  <a:pt x="888924" y="0"/>
                </a:lnTo>
                <a:lnTo>
                  <a:pt x="888924" y="405571"/>
                </a:lnTo>
                <a:lnTo>
                  <a:pt x="0" y="40557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3" id="23"/>
          <p:cNvSpPr/>
          <p:nvPr/>
        </p:nvSpPr>
        <p:spPr>
          <a:xfrm flipH="false" flipV="false" rot="5336752">
            <a:off x="16018652" y="4868185"/>
            <a:ext cx="2169131" cy="1455171"/>
          </a:xfrm>
          <a:custGeom>
            <a:avLst/>
            <a:gdLst/>
            <a:ahLst/>
            <a:cxnLst/>
            <a:rect r="r" b="b" t="t" l="l"/>
            <a:pathLst>
              <a:path h="1455171" w="2169131">
                <a:moveTo>
                  <a:pt x="0" y="0"/>
                </a:moveTo>
                <a:lnTo>
                  <a:pt x="2169131" y="0"/>
                </a:lnTo>
                <a:lnTo>
                  <a:pt x="2169131" y="1455171"/>
                </a:lnTo>
                <a:lnTo>
                  <a:pt x="0" y="145517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true" rot="938421">
            <a:off x="15684482" y="3895727"/>
            <a:ext cx="1459187" cy="464287"/>
          </a:xfrm>
          <a:custGeom>
            <a:avLst/>
            <a:gdLst/>
            <a:ahLst/>
            <a:cxnLst/>
            <a:rect r="r" b="b" t="t" l="l"/>
            <a:pathLst>
              <a:path h="464287" w="1459187">
                <a:moveTo>
                  <a:pt x="0" y="464287"/>
                </a:moveTo>
                <a:lnTo>
                  <a:pt x="1459187" y="464287"/>
                </a:lnTo>
                <a:lnTo>
                  <a:pt x="1459187" y="0"/>
                </a:lnTo>
                <a:lnTo>
                  <a:pt x="0" y="0"/>
                </a:lnTo>
                <a:lnTo>
                  <a:pt x="0" y="464287"/>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5" id="25"/>
          <p:cNvSpPr/>
          <p:nvPr/>
        </p:nvSpPr>
        <p:spPr>
          <a:xfrm flipH="false" flipV="false" rot="9810408">
            <a:off x="14853785" y="7161242"/>
            <a:ext cx="2459202" cy="1797453"/>
          </a:xfrm>
          <a:custGeom>
            <a:avLst/>
            <a:gdLst/>
            <a:ahLst/>
            <a:cxnLst/>
            <a:rect r="r" b="b" t="t" l="l"/>
            <a:pathLst>
              <a:path h="1797453" w="2459202">
                <a:moveTo>
                  <a:pt x="0" y="0"/>
                </a:moveTo>
                <a:lnTo>
                  <a:pt x="2459202" y="0"/>
                </a:lnTo>
                <a:lnTo>
                  <a:pt x="2459202" y="1797453"/>
                </a:lnTo>
                <a:lnTo>
                  <a:pt x="0" y="179745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6" id="26"/>
          <p:cNvSpPr txBox="true"/>
          <p:nvPr/>
        </p:nvSpPr>
        <p:spPr>
          <a:xfrm rot="0">
            <a:off x="-347435" y="376816"/>
            <a:ext cx="7931301" cy="1294244"/>
          </a:xfrm>
          <a:prstGeom prst="rect">
            <a:avLst/>
          </a:prstGeom>
        </p:spPr>
        <p:txBody>
          <a:bodyPr anchor="t" rtlCol="false" tIns="0" lIns="0" bIns="0" rIns="0">
            <a:spAutoFit/>
          </a:bodyPr>
          <a:lstStyle/>
          <a:p>
            <a:pPr algn="r">
              <a:lnSpc>
                <a:spcPts val="5130"/>
              </a:lnSpc>
            </a:pPr>
            <a:r>
              <a:rPr lang="en-US" sz="4205" b="true">
                <a:solidFill>
                  <a:srgbClr val="FCFFFB"/>
                </a:solidFill>
                <a:latin typeface="Montserrat Heavy"/>
                <a:ea typeface="Montserrat Heavy"/>
                <a:cs typeface="Montserrat Heavy"/>
                <a:sym typeface="Montserrat Heavy"/>
              </a:rPr>
              <a:t>2.2 Quy trình Giải quyết</a:t>
            </a:r>
          </a:p>
          <a:p>
            <a:pPr algn="ctr" marL="0" indent="0" lvl="0">
              <a:lnSpc>
                <a:spcPts val="5130"/>
              </a:lnSpc>
              <a:spcBef>
                <a:spcPct val="0"/>
              </a:spcBef>
            </a:pPr>
          </a:p>
        </p:txBody>
      </p:sp>
      <p:sp>
        <p:nvSpPr>
          <p:cNvPr name="TextBox 27" id="27"/>
          <p:cNvSpPr txBox="true"/>
          <p:nvPr/>
        </p:nvSpPr>
        <p:spPr>
          <a:xfrm rot="0">
            <a:off x="494086" y="2142413"/>
            <a:ext cx="7194995" cy="5917555"/>
          </a:xfrm>
          <a:prstGeom prst="rect">
            <a:avLst/>
          </a:prstGeom>
        </p:spPr>
        <p:txBody>
          <a:bodyPr anchor="t" rtlCol="false" tIns="0" lIns="0" bIns="0" rIns="0">
            <a:spAutoFit/>
          </a:bodyPr>
          <a:lstStyle/>
          <a:p>
            <a:pPr algn="just" marL="496585" indent="-248293" lvl="1">
              <a:lnSpc>
                <a:spcPts val="5290"/>
              </a:lnSpc>
              <a:buFont typeface="Arial"/>
              <a:buChar char="•"/>
            </a:pPr>
            <a:r>
              <a:rPr lang="en-US" b="true" sz="2300" strike="noStrike" u="none">
                <a:solidFill>
                  <a:srgbClr val="FCFFFB"/>
                </a:solidFill>
                <a:latin typeface="Aileron Bold"/>
                <a:ea typeface="Aileron Bold"/>
                <a:cs typeface="Aileron Bold"/>
                <a:sym typeface="Aileron Bold"/>
              </a:rPr>
              <a:t>Tiền xử lý dữ liệu: Xử lý giá trị thiếu, mã hóa dữ liệu phân loại, chuẩn hóa dữ liệu.</a:t>
            </a:r>
          </a:p>
          <a:p>
            <a:pPr algn="just" marL="496585" indent="-248293" lvl="1">
              <a:lnSpc>
                <a:spcPts val="5290"/>
              </a:lnSpc>
              <a:buFont typeface="Arial"/>
              <a:buChar char="•"/>
            </a:pPr>
            <a:r>
              <a:rPr lang="en-US" b="true" sz="2300" strike="noStrike" u="none">
                <a:solidFill>
                  <a:srgbClr val="FCFFFB"/>
                </a:solidFill>
                <a:latin typeface="Aileron Bold"/>
                <a:ea typeface="Aileron Bold"/>
                <a:cs typeface="Aileron Bold"/>
                <a:sym typeface="Aileron Bold"/>
              </a:rPr>
              <a:t>Phân chia dữ liệu: 80% huấn luyện, 20% kiểm tra.</a:t>
            </a:r>
          </a:p>
          <a:p>
            <a:pPr algn="just" marL="496585" indent="-248293" lvl="1">
              <a:lnSpc>
                <a:spcPts val="5290"/>
              </a:lnSpc>
              <a:buFont typeface="Arial"/>
              <a:buChar char="•"/>
            </a:pPr>
            <a:r>
              <a:rPr lang="en-US" b="true" sz="2300" strike="noStrike" u="none">
                <a:solidFill>
                  <a:srgbClr val="FCFFFB"/>
                </a:solidFill>
                <a:latin typeface="Aileron Bold"/>
                <a:ea typeface="Aileron Bold"/>
                <a:cs typeface="Aileron Bold"/>
                <a:sym typeface="Aileron Bold"/>
              </a:rPr>
              <a:t>Huấn luyện mô hình: Sử dụng Random Forest phân loại</a:t>
            </a:r>
          </a:p>
          <a:p>
            <a:pPr algn="just" marL="496585" indent="-248293" lvl="1">
              <a:lnSpc>
                <a:spcPts val="5290"/>
              </a:lnSpc>
              <a:buFont typeface="Arial"/>
              <a:buChar char="•"/>
            </a:pPr>
            <a:r>
              <a:rPr lang="en-US" b="true" sz="2300" strike="noStrike" u="none">
                <a:solidFill>
                  <a:srgbClr val="FCFFFB"/>
                </a:solidFill>
                <a:latin typeface="Aileron Bold"/>
                <a:ea typeface="Aileron Bold"/>
                <a:cs typeface="Aileron Bold"/>
                <a:sym typeface="Aileron Bold"/>
              </a:rPr>
              <a:t>Đánh giá: Sử dụng các chỉ số Accuracy, Precision, Recall, F1-score, ROC-AUC.</a:t>
            </a:r>
          </a:p>
          <a:p>
            <a:pPr algn="just" marL="496585" indent="-248293" lvl="1">
              <a:lnSpc>
                <a:spcPts val="5290"/>
              </a:lnSpc>
              <a:buFont typeface="Arial"/>
              <a:buChar char="•"/>
            </a:pPr>
            <a:r>
              <a:rPr lang="en-US" b="true" sz="2300" strike="noStrike" u="none">
                <a:solidFill>
                  <a:srgbClr val="FCFFFB"/>
                </a:solidFill>
                <a:latin typeface="Aileron Bold"/>
                <a:ea typeface="Aileron Bold"/>
                <a:cs typeface="Aileron Bold"/>
                <a:sym typeface="Aileron Bold"/>
              </a:rPr>
              <a:t>Dự đoán trên dữ liệu mới.</a:t>
            </a:r>
          </a:p>
          <a:p>
            <a:pPr algn="just" marL="0" indent="0" lvl="0">
              <a:lnSpc>
                <a:spcPts val="5290"/>
              </a:lnSpc>
            </a:pPr>
          </a:p>
        </p:txBody>
      </p:sp>
      <p:sp>
        <p:nvSpPr>
          <p:cNvPr name="TextBox 28" id="28"/>
          <p:cNvSpPr txBox="true"/>
          <p:nvPr/>
        </p:nvSpPr>
        <p:spPr>
          <a:xfrm rot="0">
            <a:off x="11133438" y="9452397"/>
            <a:ext cx="4332536" cy="405763"/>
          </a:xfrm>
          <a:prstGeom prst="rect">
            <a:avLst/>
          </a:prstGeom>
        </p:spPr>
        <p:txBody>
          <a:bodyPr anchor="t" rtlCol="false" tIns="0" lIns="0" bIns="0" rIns="0">
            <a:spAutoFit/>
          </a:bodyPr>
          <a:lstStyle/>
          <a:p>
            <a:pPr algn="ctr">
              <a:lnSpc>
                <a:spcPts val="3360"/>
              </a:lnSpc>
              <a:spcBef>
                <a:spcPct val="0"/>
              </a:spcBef>
            </a:pPr>
            <a:r>
              <a:rPr lang="en-US" b="true" sz="2400">
                <a:solidFill>
                  <a:srgbClr val="EFFFDA"/>
                </a:solidFill>
                <a:latin typeface="Aileron Heavy"/>
                <a:ea typeface="Aileron Heavy"/>
                <a:cs typeface="Aileron Heavy"/>
                <a:sym typeface="Aileron Heavy"/>
              </a:rPr>
              <a:t>Quy trình ứng dụng học máy </a:t>
            </a:r>
          </a:p>
        </p:txBody>
      </p:sp>
      <p:sp>
        <p:nvSpPr>
          <p:cNvPr name="TextBox 29" id="2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11</a:t>
            </a:r>
          </a:p>
        </p:txBody>
      </p:sp>
      <p:sp>
        <p:nvSpPr>
          <p:cNvPr name="TextBox 30" id="30"/>
          <p:cNvSpPr txBox="true"/>
          <p:nvPr/>
        </p:nvSpPr>
        <p:spPr>
          <a:xfrm rot="0">
            <a:off x="12436906" y="697704"/>
            <a:ext cx="860677" cy="633006"/>
          </a:xfrm>
          <a:prstGeom prst="rect">
            <a:avLst/>
          </a:prstGeom>
        </p:spPr>
        <p:txBody>
          <a:bodyPr anchor="t" rtlCol="false" tIns="0" lIns="0" bIns="0" rIns="0">
            <a:spAutoFit/>
          </a:bodyPr>
          <a:lstStyle/>
          <a:p>
            <a:pPr algn="ctr">
              <a:lnSpc>
                <a:spcPts val="2482"/>
              </a:lnSpc>
              <a:spcBef>
                <a:spcPct val="0"/>
              </a:spcBef>
            </a:pPr>
            <a:r>
              <a:rPr lang="en-US" b="true" sz="2035">
                <a:solidFill>
                  <a:srgbClr val="000000"/>
                </a:solidFill>
                <a:latin typeface="Public Sans Heavy"/>
                <a:ea typeface="Public Sans Heavy"/>
                <a:cs typeface="Public Sans Heavy"/>
                <a:sym typeface="Public Sans Heavy"/>
              </a:rPr>
              <a:t>Dữ Liệu</a:t>
            </a:r>
          </a:p>
        </p:txBody>
      </p:sp>
      <p:sp>
        <p:nvSpPr>
          <p:cNvPr name="TextBox 31" id="31"/>
          <p:cNvSpPr txBox="true"/>
          <p:nvPr/>
        </p:nvSpPr>
        <p:spPr>
          <a:xfrm rot="0">
            <a:off x="10624628" y="2397286"/>
            <a:ext cx="4394698" cy="623570"/>
          </a:xfrm>
          <a:prstGeom prst="rect">
            <a:avLst/>
          </a:prstGeom>
        </p:spPr>
        <p:txBody>
          <a:bodyPr anchor="t" rtlCol="false" tIns="0" lIns="0" bIns="0" rIns="0">
            <a:spAutoFit/>
          </a:bodyPr>
          <a:lstStyle/>
          <a:p>
            <a:pPr algn="ctr">
              <a:lnSpc>
                <a:spcPts val="2439"/>
              </a:lnSpc>
              <a:spcBef>
                <a:spcPct val="0"/>
              </a:spcBef>
            </a:pPr>
            <a:r>
              <a:rPr lang="en-US" b="true" sz="1999">
                <a:solidFill>
                  <a:srgbClr val="000000"/>
                </a:solidFill>
                <a:latin typeface="Public Sans Bold"/>
                <a:ea typeface="Public Sans Bold"/>
                <a:cs typeface="Public Sans Bold"/>
                <a:sym typeface="Public Sans Bold"/>
              </a:rPr>
              <a:t>Thu thập,xử lý dữ liệu và mô hình hóa dữ liệu </a:t>
            </a:r>
          </a:p>
        </p:txBody>
      </p:sp>
      <p:sp>
        <p:nvSpPr>
          <p:cNvPr name="TextBox 32" id="32"/>
          <p:cNvSpPr txBox="true"/>
          <p:nvPr/>
        </p:nvSpPr>
        <p:spPr>
          <a:xfrm rot="0">
            <a:off x="10699136" y="3876677"/>
            <a:ext cx="4827008" cy="755904"/>
          </a:xfrm>
          <a:prstGeom prst="rect">
            <a:avLst/>
          </a:prstGeom>
        </p:spPr>
        <p:txBody>
          <a:bodyPr anchor="t" rtlCol="false" tIns="0" lIns="0" bIns="0" rIns="0">
            <a:spAutoFit/>
          </a:bodyPr>
          <a:lstStyle/>
          <a:p>
            <a:pPr algn="ctr">
              <a:lnSpc>
                <a:spcPts val="2927"/>
              </a:lnSpc>
            </a:pPr>
            <a:r>
              <a:rPr lang="en-US" sz="2399" b="true">
                <a:solidFill>
                  <a:srgbClr val="000000"/>
                </a:solidFill>
                <a:latin typeface="Public Sans Bold"/>
                <a:ea typeface="Public Sans Bold"/>
                <a:cs typeface="Public Sans Bold"/>
                <a:sym typeface="Public Sans Bold"/>
              </a:rPr>
              <a:t>Chia tập dữ liệu:</a:t>
            </a:r>
          </a:p>
          <a:p>
            <a:pPr algn="ctr">
              <a:lnSpc>
                <a:spcPts val="2927"/>
              </a:lnSpc>
              <a:spcBef>
                <a:spcPct val="0"/>
              </a:spcBef>
            </a:pPr>
            <a:r>
              <a:rPr lang="en-US" b="true" sz="2399">
                <a:solidFill>
                  <a:srgbClr val="000000"/>
                </a:solidFill>
                <a:latin typeface="Public Sans Bold"/>
                <a:ea typeface="Public Sans Bold"/>
                <a:cs typeface="Public Sans Bold"/>
                <a:sym typeface="Public Sans Bold"/>
              </a:rPr>
              <a:t> Huấn luyện và kiểm tra</a:t>
            </a:r>
          </a:p>
        </p:txBody>
      </p:sp>
      <p:sp>
        <p:nvSpPr>
          <p:cNvPr name="TextBox 33" id="33"/>
          <p:cNvSpPr txBox="true"/>
          <p:nvPr/>
        </p:nvSpPr>
        <p:spPr>
          <a:xfrm rot="0">
            <a:off x="11028185" y="5544872"/>
            <a:ext cx="3966773" cy="755904"/>
          </a:xfrm>
          <a:prstGeom prst="rect">
            <a:avLst/>
          </a:prstGeom>
        </p:spPr>
        <p:txBody>
          <a:bodyPr anchor="t" rtlCol="false" tIns="0" lIns="0" bIns="0" rIns="0">
            <a:spAutoFit/>
          </a:bodyPr>
          <a:lstStyle/>
          <a:p>
            <a:pPr algn="ctr">
              <a:lnSpc>
                <a:spcPts val="2927"/>
              </a:lnSpc>
              <a:spcBef>
                <a:spcPct val="0"/>
              </a:spcBef>
            </a:pPr>
            <a:r>
              <a:rPr lang="en-US" b="true" sz="2399">
                <a:solidFill>
                  <a:srgbClr val="000000"/>
                </a:solidFill>
                <a:latin typeface="Public Sans Bold"/>
                <a:ea typeface="Public Sans Bold"/>
                <a:cs typeface="Public Sans Bold"/>
                <a:sym typeface="Public Sans Bold"/>
              </a:rPr>
              <a:t>Lựa chọn các tham số tối ưu cho mô hình </a:t>
            </a:r>
          </a:p>
        </p:txBody>
      </p:sp>
      <p:sp>
        <p:nvSpPr>
          <p:cNvPr name="TextBox 34" id="34"/>
          <p:cNvSpPr txBox="true"/>
          <p:nvPr/>
        </p:nvSpPr>
        <p:spPr>
          <a:xfrm rot="0">
            <a:off x="11469478" y="7202294"/>
            <a:ext cx="3280768" cy="337554"/>
          </a:xfrm>
          <a:prstGeom prst="rect">
            <a:avLst/>
          </a:prstGeom>
        </p:spPr>
        <p:txBody>
          <a:bodyPr anchor="t" rtlCol="false" tIns="0" lIns="0" bIns="0" rIns="0">
            <a:spAutoFit/>
          </a:bodyPr>
          <a:lstStyle/>
          <a:p>
            <a:pPr algn="ctr">
              <a:lnSpc>
                <a:spcPts val="2567"/>
              </a:lnSpc>
              <a:spcBef>
                <a:spcPct val="0"/>
              </a:spcBef>
            </a:pPr>
            <a:r>
              <a:rPr lang="en-US" b="true" sz="2104">
                <a:solidFill>
                  <a:srgbClr val="000000"/>
                </a:solidFill>
                <a:latin typeface="Public Sans Bold"/>
                <a:ea typeface="Public Sans Bold"/>
                <a:cs typeface="Public Sans Bold"/>
                <a:sym typeface="Public Sans Bold"/>
              </a:rPr>
              <a:t>Huấn luyện mô hình </a:t>
            </a:r>
          </a:p>
        </p:txBody>
      </p:sp>
      <p:sp>
        <p:nvSpPr>
          <p:cNvPr name="TextBox 35" id="35"/>
          <p:cNvSpPr txBox="true"/>
          <p:nvPr/>
        </p:nvSpPr>
        <p:spPr>
          <a:xfrm rot="0">
            <a:off x="11545577" y="8716596"/>
            <a:ext cx="3332246" cy="356024"/>
          </a:xfrm>
          <a:prstGeom prst="rect">
            <a:avLst/>
          </a:prstGeom>
        </p:spPr>
        <p:txBody>
          <a:bodyPr anchor="t" rtlCol="false" tIns="0" lIns="0" bIns="0" rIns="0">
            <a:spAutoFit/>
          </a:bodyPr>
          <a:lstStyle/>
          <a:p>
            <a:pPr algn="ctr">
              <a:lnSpc>
                <a:spcPts val="2846"/>
              </a:lnSpc>
              <a:spcBef>
                <a:spcPct val="0"/>
              </a:spcBef>
            </a:pPr>
            <a:r>
              <a:rPr lang="en-US" b="true" sz="2333">
                <a:solidFill>
                  <a:srgbClr val="000000"/>
                </a:solidFill>
                <a:latin typeface="Public Sans Bold"/>
                <a:ea typeface="Public Sans Bold"/>
                <a:cs typeface="Public Sans Bold"/>
                <a:sym typeface="Public Sans Bold"/>
              </a:rPr>
              <a:t>Đánh giá mô hình </a:t>
            </a:r>
          </a:p>
        </p:txBody>
      </p:sp>
      <p:sp>
        <p:nvSpPr>
          <p:cNvPr name="TextBox 36" id="36"/>
          <p:cNvSpPr txBox="true"/>
          <p:nvPr/>
        </p:nvSpPr>
        <p:spPr>
          <a:xfrm rot="0">
            <a:off x="8429850" y="5334177"/>
            <a:ext cx="1156292" cy="909320"/>
          </a:xfrm>
          <a:prstGeom prst="rect">
            <a:avLst/>
          </a:prstGeom>
        </p:spPr>
        <p:txBody>
          <a:bodyPr anchor="t" rtlCol="false" tIns="0" lIns="0" bIns="0" rIns="0">
            <a:spAutoFit/>
          </a:bodyPr>
          <a:lstStyle/>
          <a:p>
            <a:pPr algn="ctr">
              <a:lnSpc>
                <a:spcPts val="2440"/>
              </a:lnSpc>
              <a:spcBef>
                <a:spcPct val="0"/>
              </a:spcBef>
            </a:pPr>
            <a:r>
              <a:rPr lang="en-US" b="true" sz="2000">
                <a:solidFill>
                  <a:srgbClr val="FFFFFF"/>
                </a:solidFill>
                <a:latin typeface="Montserrat Heavy"/>
                <a:ea typeface="Montserrat Heavy"/>
                <a:cs typeface="Montserrat Heavy"/>
                <a:sym typeface="Montserrat Heavy"/>
              </a:rPr>
              <a:t>Tập huấn luyện </a:t>
            </a:r>
          </a:p>
        </p:txBody>
      </p:sp>
      <p:sp>
        <p:nvSpPr>
          <p:cNvPr name="TextBox 37" id="37"/>
          <p:cNvSpPr txBox="true"/>
          <p:nvPr/>
        </p:nvSpPr>
        <p:spPr>
          <a:xfrm rot="0">
            <a:off x="16525071" y="5137104"/>
            <a:ext cx="1156292" cy="909320"/>
          </a:xfrm>
          <a:prstGeom prst="rect">
            <a:avLst/>
          </a:prstGeom>
        </p:spPr>
        <p:txBody>
          <a:bodyPr anchor="t" rtlCol="false" tIns="0" lIns="0" bIns="0" rIns="0">
            <a:spAutoFit/>
          </a:bodyPr>
          <a:lstStyle/>
          <a:p>
            <a:pPr algn="ctr">
              <a:lnSpc>
                <a:spcPts val="2440"/>
              </a:lnSpc>
              <a:spcBef>
                <a:spcPct val="0"/>
              </a:spcBef>
            </a:pPr>
            <a:r>
              <a:rPr lang="en-US" b="true" sz="2000">
                <a:solidFill>
                  <a:srgbClr val="FFFFFF"/>
                </a:solidFill>
                <a:latin typeface="Montserrat Heavy"/>
                <a:ea typeface="Montserrat Heavy"/>
                <a:cs typeface="Montserrat Heavy"/>
                <a:sym typeface="Montserrat Heavy"/>
              </a:rPr>
              <a:t>Tập Kiểm Tra</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true" rot="0">
            <a:off x="11131438" y="3130438"/>
            <a:ext cx="7156562" cy="7156562"/>
          </a:xfrm>
          <a:custGeom>
            <a:avLst/>
            <a:gdLst/>
            <a:ahLst/>
            <a:cxnLst/>
            <a:rect r="r" b="b" t="t" l="l"/>
            <a:pathLst>
              <a:path h="7156562" w="7156562">
                <a:moveTo>
                  <a:pt x="0" y="7156562"/>
                </a:moveTo>
                <a:lnTo>
                  <a:pt x="7156562" y="7156562"/>
                </a:lnTo>
                <a:lnTo>
                  <a:pt x="7156562" y="0"/>
                </a:lnTo>
                <a:lnTo>
                  <a:pt x="0" y="0"/>
                </a:lnTo>
                <a:lnTo>
                  <a:pt x="0" y="715656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402948" y="0"/>
            <a:ext cx="3528154" cy="1764077"/>
          </a:xfrm>
          <a:custGeom>
            <a:avLst/>
            <a:gdLst/>
            <a:ahLst/>
            <a:cxnLst/>
            <a:rect r="r" b="b" t="t" l="l"/>
            <a:pathLst>
              <a:path h="1764077" w="3528154">
                <a:moveTo>
                  <a:pt x="0" y="0"/>
                </a:moveTo>
                <a:lnTo>
                  <a:pt x="3528155" y="0"/>
                </a:lnTo>
                <a:lnTo>
                  <a:pt x="3528155" y="1764077"/>
                </a:lnTo>
                <a:lnTo>
                  <a:pt x="0" y="17640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81100" y="2156209"/>
            <a:ext cx="1763393" cy="262906"/>
          </a:xfrm>
          <a:custGeom>
            <a:avLst/>
            <a:gdLst/>
            <a:ahLst/>
            <a:cxnLst/>
            <a:rect r="r" b="b" t="t" l="l"/>
            <a:pathLst>
              <a:path h="262906" w="1763393">
                <a:moveTo>
                  <a:pt x="0" y="0"/>
                </a:moveTo>
                <a:lnTo>
                  <a:pt x="1763393" y="0"/>
                </a:lnTo>
                <a:lnTo>
                  <a:pt x="1763393" y="262906"/>
                </a:lnTo>
                <a:lnTo>
                  <a:pt x="0" y="2629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8700" y="8605951"/>
            <a:ext cx="2179052" cy="647066"/>
          </a:xfrm>
          <a:custGeom>
            <a:avLst/>
            <a:gdLst/>
            <a:ahLst/>
            <a:cxnLst/>
            <a:rect r="r" b="b" t="t" l="l"/>
            <a:pathLst>
              <a:path h="647066" w="2179052">
                <a:moveTo>
                  <a:pt x="0" y="0"/>
                </a:moveTo>
                <a:lnTo>
                  <a:pt x="2179052" y="0"/>
                </a:lnTo>
                <a:lnTo>
                  <a:pt x="2179052" y="647066"/>
                </a:lnTo>
                <a:lnTo>
                  <a:pt x="0" y="6470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3100155" y="4342379"/>
            <a:ext cx="3997907" cy="4473182"/>
          </a:xfrm>
          <a:custGeom>
            <a:avLst/>
            <a:gdLst/>
            <a:ahLst/>
            <a:cxnLst/>
            <a:rect r="r" b="b" t="t" l="l"/>
            <a:pathLst>
              <a:path h="4473182" w="3997907">
                <a:moveTo>
                  <a:pt x="0" y="0"/>
                </a:moveTo>
                <a:lnTo>
                  <a:pt x="3997906" y="0"/>
                </a:lnTo>
                <a:lnTo>
                  <a:pt x="3997906" y="4473183"/>
                </a:lnTo>
                <a:lnTo>
                  <a:pt x="0" y="4473183"/>
                </a:lnTo>
                <a:lnTo>
                  <a:pt x="0" y="0"/>
                </a:lnTo>
                <a:close/>
              </a:path>
            </a:pathLst>
          </a:custGeom>
          <a:blipFill>
            <a:blip r:embed="rId11"/>
            <a:stretch>
              <a:fillRect l="0" t="0" r="0" b="0"/>
            </a:stretch>
          </a:blipFill>
        </p:spPr>
      </p:sp>
      <p:sp>
        <p:nvSpPr>
          <p:cNvPr name="TextBox 8" id="8"/>
          <p:cNvSpPr txBox="true"/>
          <p:nvPr/>
        </p:nvSpPr>
        <p:spPr>
          <a:xfrm rot="0">
            <a:off x="915833" y="2691972"/>
            <a:ext cx="10102738" cy="3002915"/>
          </a:xfrm>
          <a:prstGeom prst="rect">
            <a:avLst/>
          </a:prstGeom>
        </p:spPr>
        <p:txBody>
          <a:bodyPr anchor="t" rtlCol="false" tIns="0" lIns="0" bIns="0" rIns="0">
            <a:spAutoFit/>
          </a:bodyPr>
          <a:lstStyle/>
          <a:p>
            <a:pPr algn="l">
              <a:lnSpc>
                <a:spcPts val="7929"/>
              </a:lnSpc>
            </a:pPr>
            <a:r>
              <a:rPr lang="en-US" sz="6499" b="true">
                <a:solidFill>
                  <a:srgbClr val="FCFFFB"/>
                </a:solidFill>
                <a:latin typeface="Montserrat Heavy"/>
                <a:ea typeface="Montserrat Heavy"/>
                <a:cs typeface="Montserrat Heavy"/>
                <a:sym typeface="Montserrat Heavy"/>
              </a:rPr>
              <a:t>3.Huấn luyện và Kiểm tra Mô hình</a:t>
            </a:r>
          </a:p>
          <a:p>
            <a:pPr algn="l">
              <a:lnSpc>
                <a:spcPts val="7929"/>
              </a:lnSpc>
            </a:pP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12</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00076" y="8611234"/>
            <a:ext cx="2179052" cy="647066"/>
          </a:xfrm>
          <a:custGeom>
            <a:avLst/>
            <a:gdLst/>
            <a:ahLst/>
            <a:cxnLst/>
            <a:rect r="r" b="b" t="t" l="l"/>
            <a:pathLst>
              <a:path h="647066" w="2179052">
                <a:moveTo>
                  <a:pt x="0" y="0"/>
                </a:moveTo>
                <a:lnTo>
                  <a:pt x="2179052" y="0"/>
                </a:lnTo>
                <a:lnTo>
                  <a:pt x="2179052" y="647066"/>
                </a:lnTo>
                <a:lnTo>
                  <a:pt x="0" y="647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191606" y="5044571"/>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4908872" y="5044571"/>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14917343" y="8611234"/>
            <a:ext cx="2179052" cy="647066"/>
          </a:xfrm>
          <a:custGeom>
            <a:avLst/>
            <a:gdLst/>
            <a:ahLst/>
            <a:cxnLst/>
            <a:rect r="r" b="b" t="t" l="l"/>
            <a:pathLst>
              <a:path h="647066" w="2179052">
                <a:moveTo>
                  <a:pt x="0" y="0"/>
                </a:moveTo>
                <a:lnTo>
                  <a:pt x="2179051" y="0"/>
                </a:lnTo>
                <a:lnTo>
                  <a:pt x="2179051" y="647066"/>
                </a:lnTo>
                <a:lnTo>
                  <a:pt x="0" y="647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0">
            <a:off x="6702170" y="9726707"/>
            <a:ext cx="1763393" cy="262906"/>
          </a:xfrm>
          <a:custGeom>
            <a:avLst/>
            <a:gdLst/>
            <a:ahLst/>
            <a:cxnLst/>
            <a:rect r="r" b="b" t="t" l="l"/>
            <a:pathLst>
              <a:path h="262906" w="1763393">
                <a:moveTo>
                  <a:pt x="0" y="0"/>
                </a:moveTo>
                <a:lnTo>
                  <a:pt x="1763393" y="0"/>
                </a:lnTo>
                <a:lnTo>
                  <a:pt x="1763393" y="262906"/>
                </a:lnTo>
                <a:lnTo>
                  <a:pt x="0" y="2629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8688373" y="2082196"/>
            <a:ext cx="9408228" cy="2819501"/>
          </a:xfrm>
          <a:custGeom>
            <a:avLst/>
            <a:gdLst/>
            <a:ahLst/>
            <a:cxnLst/>
            <a:rect r="r" b="b" t="t" l="l"/>
            <a:pathLst>
              <a:path h="2819501" w="9408228">
                <a:moveTo>
                  <a:pt x="0" y="0"/>
                </a:moveTo>
                <a:lnTo>
                  <a:pt x="9408229" y="0"/>
                </a:lnTo>
                <a:lnTo>
                  <a:pt x="9408229" y="2819500"/>
                </a:lnTo>
                <a:lnTo>
                  <a:pt x="0" y="2819500"/>
                </a:lnTo>
                <a:lnTo>
                  <a:pt x="0" y="0"/>
                </a:lnTo>
                <a:close/>
              </a:path>
            </a:pathLst>
          </a:custGeom>
          <a:blipFill>
            <a:blip r:embed="rId9"/>
            <a:stretch>
              <a:fillRect l="0" t="0" r="0" b="0"/>
            </a:stretch>
          </a:blipFill>
        </p:spPr>
      </p:sp>
      <p:sp>
        <p:nvSpPr>
          <p:cNvPr name="Freeform 9" id="9"/>
          <p:cNvSpPr/>
          <p:nvPr/>
        </p:nvSpPr>
        <p:spPr>
          <a:xfrm flipH="false" flipV="false" rot="0">
            <a:off x="8688373" y="6220592"/>
            <a:ext cx="8951634" cy="2247767"/>
          </a:xfrm>
          <a:custGeom>
            <a:avLst/>
            <a:gdLst/>
            <a:ahLst/>
            <a:cxnLst/>
            <a:rect r="r" b="b" t="t" l="l"/>
            <a:pathLst>
              <a:path h="2247767" w="8951634">
                <a:moveTo>
                  <a:pt x="0" y="0"/>
                </a:moveTo>
                <a:lnTo>
                  <a:pt x="8951634" y="0"/>
                </a:lnTo>
                <a:lnTo>
                  <a:pt x="8951634" y="2247767"/>
                </a:lnTo>
                <a:lnTo>
                  <a:pt x="0" y="2247767"/>
                </a:lnTo>
                <a:lnTo>
                  <a:pt x="0" y="0"/>
                </a:lnTo>
                <a:close/>
              </a:path>
            </a:pathLst>
          </a:custGeom>
          <a:blipFill>
            <a:blip r:embed="rId10"/>
            <a:stretch>
              <a:fillRect l="0" t="0" r="0" b="0"/>
            </a:stretch>
          </a:blipFill>
        </p:spPr>
      </p:sp>
      <p:sp>
        <p:nvSpPr>
          <p:cNvPr name="TextBox 10" id="10"/>
          <p:cNvSpPr txBox="true"/>
          <p:nvPr/>
        </p:nvSpPr>
        <p:spPr>
          <a:xfrm rot="0">
            <a:off x="506276" y="1028700"/>
            <a:ext cx="7077590" cy="740029"/>
          </a:xfrm>
          <a:prstGeom prst="rect">
            <a:avLst/>
          </a:prstGeom>
        </p:spPr>
        <p:txBody>
          <a:bodyPr anchor="t" rtlCol="false" tIns="0" lIns="0" bIns="0" rIns="0">
            <a:spAutoFit/>
          </a:bodyPr>
          <a:lstStyle/>
          <a:p>
            <a:pPr algn="ctr" marL="0" indent="0" lvl="0">
              <a:lnSpc>
                <a:spcPts val="5978"/>
              </a:lnSpc>
              <a:spcBef>
                <a:spcPct val="0"/>
              </a:spcBef>
            </a:pPr>
            <a:r>
              <a:rPr lang="en-US" b="true" sz="4900">
                <a:solidFill>
                  <a:srgbClr val="FCFFFB"/>
                </a:solidFill>
                <a:latin typeface="Montserrat Bold"/>
                <a:ea typeface="Montserrat Bold"/>
                <a:cs typeface="Montserrat Bold"/>
                <a:sym typeface="Montserrat Bold"/>
              </a:rPr>
              <a:t>a.Xử lý trùng lặp </a:t>
            </a:r>
          </a:p>
        </p:txBody>
      </p:sp>
      <p:sp>
        <p:nvSpPr>
          <p:cNvPr name="TextBox 11" id="11"/>
          <p:cNvSpPr txBox="true"/>
          <p:nvPr/>
        </p:nvSpPr>
        <p:spPr>
          <a:xfrm rot="0">
            <a:off x="240539" y="2831168"/>
            <a:ext cx="7981846" cy="4645396"/>
          </a:xfrm>
          <a:prstGeom prst="rect">
            <a:avLst/>
          </a:prstGeom>
        </p:spPr>
        <p:txBody>
          <a:bodyPr anchor="t" rtlCol="false" tIns="0" lIns="0" bIns="0" rIns="0">
            <a:spAutoFit/>
          </a:bodyPr>
          <a:lstStyle/>
          <a:p>
            <a:pPr algn="just" marL="561353" indent="-280677" lvl="1">
              <a:lnSpc>
                <a:spcPts val="6292"/>
              </a:lnSpc>
              <a:buFont typeface="Arial"/>
              <a:buChar char="•"/>
            </a:pPr>
            <a:r>
              <a:rPr lang="en-US" b="true" sz="2600" spc="-57">
                <a:solidFill>
                  <a:srgbClr val="FCFFFB"/>
                </a:solidFill>
                <a:latin typeface="Aileron Bold"/>
                <a:ea typeface="Aileron Bold"/>
                <a:cs typeface="Aileron Bold"/>
                <a:sym typeface="Aileron Bold"/>
              </a:rPr>
              <a:t>Loạ</a:t>
            </a:r>
            <a:r>
              <a:rPr lang="en-US" b="true" sz="2600" spc="-57" strike="noStrike" u="none">
                <a:solidFill>
                  <a:srgbClr val="FCFFFB"/>
                </a:solidFill>
                <a:latin typeface="Aileron Bold"/>
                <a:ea typeface="Aileron Bold"/>
                <a:cs typeface="Aileron Bold"/>
                <a:sym typeface="Aileron Bold"/>
              </a:rPr>
              <a:t>i bỏ mẫu trùng lặp để giảm overfitting.</a:t>
            </a:r>
          </a:p>
          <a:p>
            <a:pPr algn="just" marL="561353" indent="-280677" lvl="1">
              <a:lnSpc>
                <a:spcPts val="6292"/>
              </a:lnSpc>
              <a:buFont typeface="Arial"/>
              <a:buChar char="•"/>
            </a:pPr>
            <a:r>
              <a:rPr lang="en-US" b="true" sz="2600" spc="-57" strike="noStrike" u="none">
                <a:solidFill>
                  <a:srgbClr val="FCFFFB"/>
                </a:solidFill>
                <a:latin typeface="Aileron Bold"/>
                <a:ea typeface="Aileron Bold"/>
                <a:cs typeface="Aileron Bold"/>
                <a:sym typeface="Aileron Bold"/>
              </a:rPr>
              <a:t>Kết quả:</a:t>
            </a:r>
          </a:p>
          <a:p>
            <a:pPr algn="just" marL="561353" indent="-280677" lvl="1">
              <a:lnSpc>
                <a:spcPts val="6292"/>
              </a:lnSpc>
              <a:buFont typeface="Arial"/>
              <a:buChar char="•"/>
            </a:pPr>
            <a:r>
              <a:rPr lang="en-US" b="true" sz="2600" spc="-57" strike="noStrike" u="none">
                <a:solidFill>
                  <a:srgbClr val="FCFFFB"/>
                </a:solidFill>
                <a:latin typeface="Aileron Bold"/>
                <a:ea typeface="Aileron Bold"/>
                <a:cs typeface="Aileron Bold"/>
                <a:sym typeface="Aileron Bold"/>
              </a:rPr>
              <a:t>Trướ</a:t>
            </a:r>
            <a:r>
              <a:rPr lang="en-US" b="true" sz="2600" spc="-57" strike="noStrike" u="none">
                <a:solidFill>
                  <a:srgbClr val="FCFFFB"/>
                </a:solidFill>
                <a:latin typeface="Aileron Bold"/>
                <a:ea typeface="Aileron Bold"/>
                <a:cs typeface="Aileron Bold"/>
                <a:sym typeface="Aileron Bold"/>
              </a:rPr>
              <a:t>c xử lý: 10,138 mẫu, 46 mẫu trùng lặp (0.45%).</a:t>
            </a:r>
          </a:p>
          <a:p>
            <a:pPr algn="just" marL="561353" indent="-280677" lvl="1">
              <a:lnSpc>
                <a:spcPts val="6292"/>
              </a:lnSpc>
              <a:buFont typeface="Arial"/>
              <a:buChar char="•"/>
            </a:pPr>
            <a:r>
              <a:rPr lang="en-US" b="true" sz="2600" spc="-57" strike="noStrike" u="none">
                <a:solidFill>
                  <a:srgbClr val="FCFFFB"/>
                </a:solidFill>
                <a:latin typeface="Aileron Bold"/>
                <a:ea typeface="Aileron Bold"/>
                <a:cs typeface="Aileron Bold"/>
                <a:sym typeface="Aileron Bold"/>
              </a:rPr>
              <a:t>Sau xử lý: 10,089 mẫu, 0 mẫu trùng lặp (0%).</a:t>
            </a:r>
          </a:p>
          <a:p>
            <a:pPr algn="just" marL="0" indent="0" lvl="0">
              <a:lnSpc>
                <a:spcPts val="6292"/>
              </a:lnSpc>
            </a:pPr>
          </a:p>
        </p:txBody>
      </p:sp>
      <p:sp>
        <p:nvSpPr>
          <p:cNvPr name="TextBox 12" id="12"/>
          <p:cNvSpPr txBox="true"/>
          <p:nvPr/>
        </p:nvSpPr>
        <p:spPr>
          <a:xfrm rot="0">
            <a:off x="11283570" y="5095875"/>
            <a:ext cx="3334226" cy="405763"/>
          </a:xfrm>
          <a:prstGeom prst="rect">
            <a:avLst/>
          </a:prstGeom>
        </p:spPr>
        <p:txBody>
          <a:bodyPr anchor="t" rtlCol="false" tIns="0" lIns="0" bIns="0" rIns="0">
            <a:spAutoFit/>
          </a:bodyPr>
          <a:lstStyle/>
          <a:p>
            <a:pPr algn="ctr">
              <a:lnSpc>
                <a:spcPts val="3360"/>
              </a:lnSpc>
              <a:spcBef>
                <a:spcPct val="0"/>
              </a:spcBef>
            </a:pPr>
            <a:r>
              <a:rPr lang="en-US" b="true" sz="2400">
                <a:solidFill>
                  <a:srgbClr val="FFFFFF"/>
                </a:solidFill>
                <a:latin typeface="Aileron Heavy"/>
                <a:ea typeface="Aileron Heavy"/>
                <a:cs typeface="Aileron Heavy"/>
                <a:sym typeface="Aileron Heavy"/>
              </a:rPr>
              <a:t>Trước khi bỏ trùng lặp</a:t>
            </a: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13</a:t>
            </a:r>
          </a:p>
        </p:txBody>
      </p:sp>
      <p:sp>
        <p:nvSpPr>
          <p:cNvPr name="TextBox 14" id="14"/>
          <p:cNvSpPr txBox="true"/>
          <p:nvPr/>
        </p:nvSpPr>
        <p:spPr>
          <a:xfrm rot="0">
            <a:off x="0" y="33020"/>
            <a:ext cx="8222385" cy="852805"/>
          </a:xfrm>
          <a:prstGeom prst="rect">
            <a:avLst/>
          </a:prstGeom>
        </p:spPr>
        <p:txBody>
          <a:bodyPr anchor="t" rtlCol="false" tIns="0" lIns="0" bIns="0" rIns="0">
            <a:spAutoFit/>
          </a:bodyPr>
          <a:lstStyle/>
          <a:p>
            <a:pPr algn="ctr" marL="0" indent="0" lvl="0">
              <a:lnSpc>
                <a:spcPts val="6709"/>
              </a:lnSpc>
              <a:spcBef>
                <a:spcPct val="0"/>
              </a:spcBef>
            </a:pPr>
            <a:r>
              <a:rPr lang="en-US" b="true" sz="5499">
                <a:solidFill>
                  <a:srgbClr val="FCFFFB"/>
                </a:solidFill>
                <a:latin typeface="Montserrat Bold"/>
                <a:ea typeface="Montserrat Bold"/>
                <a:cs typeface="Montserrat Bold"/>
                <a:sym typeface="Montserrat Bold"/>
              </a:rPr>
              <a:t>3.1 Tiền xử lý dữ liệu </a:t>
            </a:r>
          </a:p>
        </p:txBody>
      </p:sp>
      <p:sp>
        <p:nvSpPr>
          <p:cNvPr name="TextBox 15" id="15"/>
          <p:cNvSpPr txBox="true"/>
          <p:nvPr/>
        </p:nvSpPr>
        <p:spPr>
          <a:xfrm rot="0">
            <a:off x="11589144" y="8658859"/>
            <a:ext cx="3028652" cy="405763"/>
          </a:xfrm>
          <a:prstGeom prst="rect">
            <a:avLst/>
          </a:prstGeom>
        </p:spPr>
        <p:txBody>
          <a:bodyPr anchor="t" rtlCol="false" tIns="0" lIns="0" bIns="0" rIns="0">
            <a:spAutoFit/>
          </a:bodyPr>
          <a:lstStyle/>
          <a:p>
            <a:pPr algn="ctr">
              <a:lnSpc>
                <a:spcPts val="3360"/>
              </a:lnSpc>
              <a:spcBef>
                <a:spcPct val="0"/>
              </a:spcBef>
            </a:pPr>
            <a:r>
              <a:rPr lang="en-US" b="true" sz="2400">
                <a:solidFill>
                  <a:srgbClr val="FFFFFF"/>
                </a:solidFill>
                <a:latin typeface="Aileron Heavy"/>
                <a:ea typeface="Aileron Heavy"/>
                <a:cs typeface="Aileron Heavy"/>
                <a:sym typeface="Aileron Heavy"/>
              </a:rPr>
              <a:t>Sau  khi bỏ trùng lặp</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00076" y="8611234"/>
            <a:ext cx="2179052" cy="647066"/>
          </a:xfrm>
          <a:custGeom>
            <a:avLst/>
            <a:gdLst/>
            <a:ahLst/>
            <a:cxnLst/>
            <a:rect r="r" b="b" t="t" l="l"/>
            <a:pathLst>
              <a:path h="647066" w="2179052">
                <a:moveTo>
                  <a:pt x="0" y="0"/>
                </a:moveTo>
                <a:lnTo>
                  <a:pt x="2179052" y="0"/>
                </a:lnTo>
                <a:lnTo>
                  <a:pt x="2179052" y="647066"/>
                </a:lnTo>
                <a:lnTo>
                  <a:pt x="0" y="647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191606" y="5044571"/>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4908872" y="5044571"/>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14917343" y="8611234"/>
            <a:ext cx="2179052" cy="647066"/>
          </a:xfrm>
          <a:custGeom>
            <a:avLst/>
            <a:gdLst/>
            <a:ahLst/>
            <a:cxnLst/>
            <a:rect r="r" b="b" t="t" l="l"/>
            <a:pathLst>
              <a:path h="647066" w="2179052">
                <a:moveTo>
                  <a:pt x="0" y="0"/>
                </a:moveTo>
                <a:lnTo>
                  <a:pt x="2179051" y="0"/>
                </a:lnTo>
                <a:lnTo>
                  <a:pt x="2179051" y="647066"/>
                </a:lnTo>
                <a:lnTo>
                  <a:pt x="0" y="647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0">
            <a:off x="6702170" y="9726707"/>
            <a:ext cx="1763393" cy="262906"/>
          </a:xfrm>
          <a:custGeom>
            <a:avLst/>
            <a:gdLst/>
            <a:ahLst/>
            <a:cxnLst/>
            <a:rect r="r" b="b" t="t" l="l"/>
            <a:pathLst>
              <a:path h="262906" w="1763393">
                <a:moveTo>
                  <a:pt x="0" y="0"/>
                </a:moveTo>
                <a:lnTo>
                  <a:pt x="1763393" y="0"/>
                </a:lnTo>
                <a:lnTo>
                  <a:pt x="1763393" y="262906"/>
                </a:lnTo>
                <a:lnTo>
                  <a:pt x="0" y="2629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aphicFrame>
        <p:nvGraphicFramePr>
          <p:cNvPr name="Table 8" id="8"/>
          <p:cNvGraphicFramePr>
            <a:graphicFrameLocks noGrp="true"/>
          </p:cNvGraphicFramePr>
          <p:nvPr/>
        </p:nvGraphicFramePr>
        <p:xfrm>
          <a:off x="8465563" y="1219834"/>
          <a:ext cx="2719896" cy="7391400"/>
        </p:xfrm>
        <a:graphic>
          <a:graphicData uri="http://schemas.openxmlformats.org/drawingml/2006/table">
            <a:tbl>
              <a:tblPr/>
              <a:tblGrid>
                <a:gridCol w="1248872"/>
              </a:tblGrid>
              <a:tr h="1237616">
                <a:tc>
                  <a:txBody>
                    <a:bodyPr anchor="t" rtlCol="false"/>
                    <a:lstStyle/>
                    <a:p>
                      <a:pPr algn="ctr">
                        <a:lnSpc>
                          <a:spcPts val="2800"/>
                        </a:lnSpc>
                        <a:defRPr/>
                      </a:pPr>
                      <a:r>
                        <a:rPr lang="en-US" sz="2000" b="true">
                          <a:solidFill>
                            <a:srgbClr val="FFFFFF"/>
                          </a:solidFill>
                          <a:latin typeface="Noto Serif Display Bold"/>
                          <a:ea typeface="Noto Serif Display Bold"/>
                          <a:cs typeface="Noto Serif Display Bold"/>
                          <a:sym typeface="Noto Serif Display Bold"/>
                        </a:rPr>
                        <a:t>smoking_history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31505">
                <a:tc>
                  <a:txBody>
                    <a:bodyPr anchor="t" rtlCol="false"/>
                    <a:lstStyle/>
                    <a:p>
                      <a:pPr algn="ctr">
                        <a:lnSpc>
                          <a:spcPts val="2800"/>
                        </a:lnSpc>
                        <a:defRPr/>
                      </a:pPr>
                      <a:r>
                        <a:rPr lang="en-US" sz="2000" b="true">
                          <a:solidFill>
                            <a:srgbClr val="FFFFFF"/>
                          </a:solidFill>
                          <a:latin typeface="Noto Serif Display Heavy"/>
                          <a:ea typeface="Noto Serif Display Heavy"/>
                          <a:cs typeface="Noto Serif Display Heavy"/>
                          <a:sym typeface="Noto Serif Display Heavy"/>
                        </a:rPr>
                        <a:t>never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08248">
                <a:tc>
                  <a:txBody>
                    <a:bodyPr anchor="t" rtlCol="false"/>
                    <a:lstStyle/>
                    <a:p>
                      <a:pPr algn="ctr">
                        <a:lnSpc>
                          <a:spcPts val="2800"/>
                        </a:lnSpc>
                        <a:defRPr/>
                      </a:pPr>
                      <a:r>
                        <a:rPr lang="en-US" sz="2000" b="true">
                          <a:solidFill>
                            <a:srgbClr val="FFFFFF"/>
                          </a:solidFill>
                          <a:latin typeface="Noto Serif Display Heavy"/>
                          <a:ea typeface="Noto Serif Display Heavy"/>
                          <a:cs typeface="Noto Serif Display Heavy"/>
                          <a:sym typeface="Noto Serif Display Heavy"/>
                        </a:rPr>
                        <a:t>No Info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40663">
                <a:tc>
                  <a:txBody>
                    <a:bodyPr anchor="t" rtlCol="false"/>
                    <a:lstStyle/>
                    <a:p>
                      <a:pPr algn="ctr">
                        <a:lnSpc>
                          <a:spcPts val="2800"/>
                        </a:lnSpc>
                        <a:defRPr/>
                      </a:pPr>
                      <a:r>
                        <a:rPr lang="en-US" sz="2000" b="true">
                          <a:solidFill>
                            <a:srgbClr val="FFFFFF"/>
                          </a:solidFill>
                          <a:latin typeface="Noto Serif Display Heavy"/>
                          <a:ea typeface="Noto Serif Display Heavy"/>
                          <a:cs typeface="Noto Serif Display Heavy"/>
                          <a:sym typeface="Noto Serif Display Heavy"/>
                        </a:rPr>
                        <a:t>current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4456">
                <a:tc>
                  <a:txBody>
                    <a:bodyPr anchor="t" rtlCol="false"/>
                    <a:lstStyle/>
                    <a:p>
                      <a:pPr algn="ctr">
                        <a:lnSpc>
                          <a:spcPts val="2800"/>
                        </a:lnSpc>
                        <a:defRPr/>
                      </a:pPr>
                      <a:r>
                        <a:rPr lang="en-US" sz="2000" b="true">
                          <a:solidFill>
                            <a:srgbClr val="FFFFFF"/>
                          </a:solidFill>
                          <a:latin typeface="Noto Serif Display Heavy"/>
                          <a:ea typeface="Noto Serif Display Heavy"/>
                          <a:cs typeface="Noto Serif Display Heavy"/>
                          <a:sym typeface="Noto Serif Display Heavy"/>
                        </a:rPr>
                        <a:t>ever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4456">
                <a:tc>
                  <a:txBody>
                    <a:bodyPr anchor="t" rtlCol="false"/>
                    <a:lstStyle/>
                    <a:p>
                      <a:pPr algn="ctr">
                        <a:lnSpc>
                          <a:spcPts val="2800"/>
                        </a:lnSpc>
                        <a:defRPr/>
                      </a:pPr>
                      <a:r>
                        <a:rPr lang="en-US" sz="2000" b="true">
                          <a:solidFill>
                            <a:srgbClr val="FFFFFF"/>
                          </a:solidFill>
                          <a:latin typeface="Noto Serif Display Heavy"/>
                          <a:ea typeface="Noto Serif Display Heavy"/>
                          <a:cs typeface="Noto Serif Display Heavy"/>
                          <a:sym typeface="Noto Serif Display Heavy"/>
                        </a:rPr>
                        <a:t>former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4456">
                <a:tc>
                  <a:txBody>
                    <a:bodyPr anchor="t" rtlCol="false"/>
                    <a:lstStyle/>
                    <a:p>
                      <a:pPr algn="ctr">
                        <a:lnSpc>
                          <a:spcPts val="2800"/>
                        </a:lnSpc>
                        <a:defRPr/>
                      </a:pPr>
                      <a:r>
                        <a:rPr lang="en-US" sz="2000" b="true">
                          <a:solidFill>
                            <a:srgbClr val="FFFFFF"/>
                          </a:solidFill>
                          <a:latin typeface="Noto Serif Display Heavy"/>
                          <a:ea typeface="Noto Serif Display Heavy"/>
                          <a:cs typeface="Noto Serif Display Heavy"/>
                          <a:sym typeface="Noto Serif Display Heavy"/>
                        </a:rPr>
                        <a:t>not current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graphicFrame>
        <p:nvGraphicFramePr>
          <p:cNvPr name="Table 9" id="9"/>
          <p:cNvGraphicFramePr>
            <a:graphicFrameLocks noGrp="true"/>
          </p:cNvGraphicFramePr>
          <p:nvPr/>
        </p:nvGraphicFramePr>
        <p:xfrm>
          <a:off x="13814044" y="1276268"/>
          <a:ext cx="2716454" cy="7334966"/>
        </p:xfrm>
        <a:graphic>
          <a:graphicData uri="http://schemas.openxmlformats.org/drawingml/2006/table">
            <a:tbl>
              <a:tblPr/>
              <a:tblGrid>
                <a:gridCol w="972835"/>
              </a:tblGrid>
              <a:tr h="1251169">
                <a:tc>
                  <a:txBody>
                    <a:bodyPr anchor="t" rtlCol="false"/>
                    <a:lstStyle/>
                    <a:p>
                      <a:pPr algn="ctr">
                        <a:lnSpc>
                          <a:spcPts val="2800"/>
                        </a:lnSpc>
                        <a:defRPr/>
                      </a:pPr>
                      <a:r>
                        <a:rPr lang="en-US" sz="2000" b="true">
                          <a:solidFill>
                            <a:srgbClr val="FFFFFF"/>
                          </a:solidFill>
                          <a:latin typeface="Noto Serif Display Bold"/>
                          <a:ea typeface="Noto Serif Display Bold"/>
                          <a:cs typeface="Noto Serif Display Bold"/>
                          <a:sym typeface="Noto Serif Display Bold"/>
                        </a:rPr>
                        <a:t>smoking_history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5404">
                <a:tc>
                  <a:txBody>
                    <a:bodyPr anchor="t" rtlCol="false"/>
                    <a:lstStyle/>
                    <a:p>
                      <a:pPr algn="ctr">
                        <a:lnSpc>
                          <a:spcPts val="2800"/>
                        </a:lnSpc>
                        <a:defRPr/>
                      </a:pPr>
                      <a:r>
                        <a:rPr lang="en-US" sz="2000" b="true">
                          <a:solidFill>
                            <a:srgbClr val="FFFFFF"/>
                          </a:solidFill>
                          <a:latin typeface="Noto Serif Display Heavy"/>
                          <a:ea typeface="Noto Serif Display Heavy"/>
                          <a:cs typeface="Noto Serif Display Heavy"/>
                          <a:sym typeface="Noto Serif Display Heavy"/>
                        </a:rPr>
                        <a:t>non-smoker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0621">
                <a:tc>
                  <a:txBody>
                    <a:bodyPr anchor="t" rtlCol="false"/>
                    <a:lstStyle/>
                    <a:p>
                      <a:pPr algn="ctr">
                        <a:lnSpc>
                          <a:spcPts val="2800"/>
                        </a:lnSpc>
                        <a:defRPr/>
                      </a:pPr>
                      <a:r>
                        <a:rPr lang="en-US" sz="2000" b="true">
                          <a:solidFill>
                            <a:srgbClr val="FFFFFF"/>
                          </a:solidFill>
                          <a:latin typeface="Noto Serif Display Heavy"/>
                          <a:ea typeface="Noto Serif Display Heavy"/>
                          <a:cs typeface="Noto Serif Display Heavy"/>
                          <a:sym typeface="Noto Serif Display Heavy"/>
                        </a:rPr>
                        <a:t>non-smoker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9808">
                <a:tc>
                  <a:txBody>
                    <a:bodyPr anchor="t" rtlCol="false"/>
                    <a:lstStyle/>
                    <a:p>
                      <a:pPr algn="ctr">
                        <a:lnSpc>
                          <a:spcPts val="2800"/>
                        </a:lnSpc>
                        <a:defRPr/>
                      </a:pPr>
                      <a:r>
                        <a:rPr lang="en-US" sz="2000" b="true">
                          <a:solidFill>
                            <a:srgbClr val="FFFFFF"/>
                          </a:solidFill>
                          <a:latin typeface="Noto Serif Display Heavy"/>
                          <a:ea typeface="Noto Serif Display Heavy"/>
                          <a:cs typeface="Noto Serif Display Heavy"/>
                          <a:sym typeface="Noto Serif Display Heavy"/>
                        </a:rPr>
                        <a:t>current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94977">
                <a:tc>
                  <a:txBody>
                    <a:bodyPr anchor="t" rtlCol="false"/>
                    <a:lstStyle/>
                    <a:p>
                      <a:pPr algn="ctr">
                        <a:lnSpc>
                          <a:spcPts val="2800"/>
                        </a:lnSpc>
                        <a:defRPr/>
                      </a:pPr>
                      <a:r>
                        <a:rPr lang="en-US" sz="2000" b="true">
                          <a:solidFill>
                            <a:srgbClr val="FFFFFF"/>
                          </a:solidFill>
                          <a:latin typeface="Noto Serif Display Heavy"/>
                          <a:ea typeface="Noto Serif Display Heavy"/>
                          <a:cs typeface="Noto Serif Display Heavy"/>
                          <a:sym typeface="Noto Serif Display Heavy"/>
                        </a:rPr>
                        <a:t>past_smoker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13516">
                <a:tc>
                  <a:txBody>
                    <a:bodyPr anchor="t" rtlCol="false"/>
                    <a:lstStyle/>
                    <a:p>
                      <a:pPr algn="ctr">
                        <a:lnSpc>
                          <a:spcPts val="2800"/>
                        </a:lnSpc>
                        <a:defRPr/>
                      </a:pPr>
                      <a:r>
                        <a:rPr lang="en-US" sz="2000" b="true">
                          <a:solidFill>
                            <a:srgbClr val="FFFFFF"/>
                          </a:solidFill>
                          <a:latin typeface="Noto Serif Display Heavy"/>
                          <a:ea typeface="Noto Serif Display Heavy"/>
                          <a:cs typeface="Noto Serif Display Heavy"/>
                          <a:sym typeface="Noto Serif Display Heavy"/>
                        </a:rPr>
                        <a:t>past_smoker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99472">
                <a:tc>
                  <a:txBody>
                    <a:bodyPr anchor="t" rtlCol="false"/>
                    <a:lstStyle/>
                    <a:p>
                      <a:pPr algn="ctr">
                        <a:lnSpc>
                          <a:spcPts val="2800"/>
                        </a:lnSpc>
                        <a:defRPr/>
                      </a:pPr>
                      <a:r>
                        <a:rPr lang="en-US" sz="2000" b="true">
                          <a:solidFill>
                            <a:srgbClr val="FFFFFF"/>
                          </a:solidFill>
                          <a:latin typeface="Noto Serif Display Heavy"/>
                          <a:ea typeface="Noto Serif Display Heavy"/>
                          <a:cs typeface="Noto Serif Display Heavy"/>
                          <a:sym typeface="Noto Serif Display Heavy"/>
                        </a:rPr>
                        <a:t>past_smoker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Freeform 10" id="10"/>
          <p:cNvSpPr/>
          <p:nvPr/>
        </p:nvSpPr>
        <p:spPr>
          <a:xfrm flipH="false" flipV="false" rot="0">
            <a:off x="11754261" y="4611984"/>
            <a:ext cx="1490980" cy="1063032"/>
          </a:xfrm>
          <a:custGeom>
            <a:avLst/>
            <a:gdLst/>
            <a:ahLst/>
            <a:cxnLst/>
            <a:rect r="r" b="b" t="t" l="l"/>
            <a:pathLst>
              <a:path h="1063032" w="1490980">
                <a:moveTo>
                  <a:pt x="0" y="0"/>
                </a:moveTo>
                <a:lnTo>
                  <a:pt x="1490980" y="0"/>
                </a:lnTo>
                <a:lnTo>
                  <a:pt x="1490980" y="1063032"/>
                </a:lnTo>
                <a:lnTo>
                  <a:pt x="0" y="10630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788161" y="1885070"/>
            <a:ext cx="7193685" cy="6259439"/>
          </a:xfrm>
          <a:prstGeom prst="rect">
            <a:avLst/>
          </a:prstGeom>
        </p:spPr>
        <p:txBody>
          <a:bodyPr anchor="t" rtlCol="false" tIns="0" lIns="0" bIns="0" rIns="0">
            <a:spAutoFit/>
          </a:bodyPr>
          <a:lstStyle/>
          <a:p>
            <a:pPr algn="l">
              <a:lnSpc>
                <a:spcPts val="5568"/>
              </a:lnSpc>
            </a:pPr>
            <a:r>
              <a:rPr lang="en-US" sz="2400">
                <a:solidFill>
                  <a:srgbClr val="FFFFFF"/>
                </a:solidFill>
                <a:latin typeface="Aileron"/>
                <a:ea typeface="Aileron"/>
                <a:cs typeface="Aileron"/>
                <a:sym typeface="Aileron"/>
              </a:rPr>
              <a:t>Định dạng lại cột smoking_history:</a:t>
            </a:r>
          </a:p>
          <a:p>
            <a:pPr algn="l">
              <a:lnSpc>
                <a:spcPts val="5568"/>
              </a:lnSpc>
            </a:pPr>
            <a:r>
              <a:rPr lang="en-US" sz="2400">
                <a:solidFill>
                  <a:srgbClr val="FFFFFF"/>
                </a:solidFill>
                <a:latin typeface="Aileron"/>
                <a:ea typeface="Aileron"/>
                <a:cs typeface="Aileron"/>
                <a:sym typeface="Aileron"/>
              </a:rPr>
              <a:t>"never", "No Info" → "non-smoker".</a:t>
            </a:r>
          </a:p>
          <a:p>
            <a:pPr algn="l">
              <a:lnSpc>
                <a:spcPts val="5568"/>
              </a:lnSpc>
            </a:pPr>
            <a:r>
              <a:rPr lang="en-US" sz="2400">
                <a:solidFill>
                  <a:srgbClr val="FFFFFF"/>
                </a:solidFill>
                <a:latin typeface="Aileron"/>
                <a:ea typeface="Aileron"/>
                <a:cs typeface="Aileron"/>
                <a:sym typeface="Aileron"/>
              </a:rPr>
              <a:t>"current" → "current".</a:t>
            </a:r>
          </a:p>
          <a:p>
            <a:pPr algn="l">
              <a:lnSpc>
                <a:spcPts val="5568"/>
              </a:lnSpc>
            </a:pPr>
            <a:r>
              <a:rPr lang="en-US" sz="2400">
                <a:solidFill>
                  <a:srgbClr val="FFFFFF"/>
                </a:solidFill>
                <a:latin typeface="Aileron"/>
                <a:ea typeface="Aileron"/>
                <a:cs typeface="Aileron"/>
                <a:sym typeface="Aileron"/>
              </a:rPr>
              <a:t>"ever", "former", "not current" → "past_smoker".</a:t>
            </a:r>
          </a:p>
          <a:p>
            <a:pPr algn="l">
              <a:lnSpc>
                <a:spcPts val="5568"/>
              </a:lnSpc>
            </a:pPr>
          </a:p>
          <a:p>
            <a:pPr algn="l">
              <a:lnSpc>
                <a:spcPts val="5568"/>
              </a:lnSpc>
            </a:pPr>
            <a:r>
              <a:rPr lang="en-US" sz="2400">
                <a:solidFill>
                  <a:srgbClr val="FFFFFF"/>
                </a:solidFill>
                <a:latin typeface="Aileron"/>
                <a:ea typeface="Aileron"/>
                <a:cs typeface="Aileron"/>
                <a:sym typeface="Aileron"/>
              </a:rPr>
              <a:t>Kết quả:</a:t>
            </a:r>
          </a:p>
          <a:p>
            <a:pPr algn="l">
              <a:lnSpc>
                <a:spcPts val="5568"/>
              </a:lnSpc>
            </a:pPr>
            <a:r>
              <a:rPr lang="en-US" sz="2400">
                <a:solidFill>
                  <a:srgbClr val="FFFFFF"/>
                </a:solidFill>
                <a:latin typeface="Aileron"/>
                <a:ea typeface="Aileron"/>
                <a:cs typeface="Aileron"/>
                <a:sym typeface="Aileron"/>
              </a:rPr>
              <a:t>Trước: ['never', 'No Info', 'current', 'former', 'ever', 'not current'].</a:t>
            </a:r>
          </a:p>
          <a:p>
            <a:pPr algn="l">
              <a:lnSpc>
                <a:spcPts val="5568"/>
              </a:lnSpc>
            </a:pPr>
            <a:r>
              <a:rPr lang="en-US" sz="2400">
                <a:solidFill>
                  <a:srgbClr val="FFFFFF"/>
                </a:solidFill>
                <a:latin typeface="Aileron"/>
                <a:ea typeface="Aileron"/>
                <a:cs typeface="Aileron"/>
                <a:sym typeface="Aileron"/>
              </a:rPr>
              <a:t>Sau: ['non-smoker', 'current', 'past_smoker'].</a:t>
            </a:r>
          </a:p>
        </p:txBody>
      </p:sp>
      <p:sp>
        <p:nvSpPr>
          <p:cNvPr name="TextBox 12" id="12"/>
          <p:cNvSpPr txBox="true"/>
          <p:nvPr/>
        </p:nvSpPr>
        <p:spPr>
          <a:xfrm rot="0">
            <a:off x="-240539" y="1028700"/>
            <a:ext cx="8222385" cy="740029"/>
          </a:xfrm>
          <a:prstGeom prst="rect">
            <a:avLst/>
          </a:prstGeom>
        </p:spPr>
        <p:txBody>
          <a:bodyPr anchor="t" rtlCol="false" tIns="0" lIns="0" bIns="0" rIns="0">
            <a:spAutoFit/>
          </a:bodyPr>
          <a:lstStyle/>
          <a:p>
            <a:pPr algn="ctr" marL="0" indent="0" lvl="0">
              <a:lnSpc>
                <a:spcPts val="5978"/>
              </a:lnSpc>
              <a:spcBef>
                <a:spcPct val="0"/>
              </a:spcBef>
            </a:pPr>
            <a:r>
              <a:rPr lang="en-US" b="true" sz="4900">
                <a:solidFill>
                  <a:srgbClr val="FCFFFB"/>
                </a:solidFill>
                <a:latin typeface="Montserrat Bold"/>
                <a:ea typeface="Montserrat Bold"/>
                <a:cs typeface="Montserrat Bold"/>
                <a:sym typeface="Montserrat Bold"/>
              </a:rPr>
              <a:t>b.Định dạng dữ liệu </a:t>
            </a: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14</a:t>
            </a:r>
          </a:p>
        </p:txBody>
      </p:sp>
      <p:sp>
        <p:nvSpPr>
          <p:cNvPr name="TextBox 14" id="14"/>
          <p:cNvSpPr txBox="true"/>
          <p:nvPr/>
        </p:nvSpPr>
        <p:spPr>
          <a:xfrm rot="0">
            <a:off x="0" y="33020"/>
            <a:ext cx="8222385" cy="852805"/>
          </a:xfrm>
          <a:prstGeom prst="rect">
            <a:avLst/>
          </a:prstGeom>
        </p:spPr>
        <p:txBody>
          <a:bodyPr anchor="t" rtlCol="false" tIns="0" lIns="0" bIns="0" rIns="0">
            <a:spAutoFit/>
          </a:bodyPr>
          <a:lstStyle/>
          <a:p>
            <a:pPr algn="ctr" marL="0" indent="0" lvl="0">
              <a:lnSpc>
                <a:spcPts val="6709"/>
              </a:lnSpc>
              <a:spcBef>
                <a:spcPct val="0"/>
              </a:spcBef>
            </a:pPr>
            <a:r>
              <a:rPr lang="en-US" b="true" sz="5499">
                <a:solidFill>
                  <a:srgbClr val="FCFFFB"/>
                </a:solidFill>
                <a:latin typeface="Montserrat Bold"/>
                <a:ea typeface="Montserrat Bold"/>
                <a:cs typeface="Montserrat Bold"/>
                <a:sym typeface="Montserrat Bold"/>
              </a:rPr>
              <a:t>3.1 Tiền xử lý dữ liệu </a:t>
            </a:r>
          </a:p>
        </p:txBody>
      </p:sp>
      <p:sp>
        <p:nvSpPr>
          <p:cNvPr name="TextBox 15" id="15"/>
          <p:cNvSpPr txBox="true"/>
          <p:nvPr/>
        </p:nvSpPr>
        <p:spPr>
          <a:xfrm rot="0">
            <a:off x="7297927" y="8909050"/>
            <a:ext cx="5603379"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Định dạng cột smoking_history trước khi xử lý </a:t>
            </a:r>
          </a:p>
        </p:txBody>
      </p:sp>
      <p:sp>
        <p:nvSpPr>
          <p:cNvPr name="TextBox 16" id="16"/>
          <p:cNvSpPr txBox="true"/>
          <p:nvPr/>
        </p:nvSpPr>
        <p:spPr>
          <a:xfrm rot="0">
            <a:off x="14404139" y="8909050"/>
            <a:ext cx="1602730"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Sau khi xử lý </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00076" y="8611234"/>
            <a:ext cx="2179052" cy="647066"/>
          </a:xfrm>
          <a:custGeom>
            <a:avLst/>
            <a:gdLst/>
            <a:ahLst/>
            <a:cxnLst/>
            <a:rect r="r" b="b" t="t" l="l"/>
            <a:pathLst>
              <a:path h="647066" w="2179052">
                <a:moveTo>
                  <a:pt x="0" y="0"/>
                </a:moveTo>
                <a:lnTo>
                  <a:pt x="2179052" y="0"/>
                </a:lnTo>
                <a:lnTo>
                  <a:pt x="2179052" y="647066"/>
                </a:lnTo>
                <a:lnTo>
                  <a:pt x="0" y="647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191606" y="5044571"/>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4908872" y="5044571"/>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14917343" y="8611234"/>
            <a:ext cx="2179052" cy="647066"/>
          </a:xfrm>
          <a:custGeom>
            <a:avLst/>
            <a:gdLst/>
            <a:ahLst/>
            <a:cxnLst/>
            <a:rect r="r" b="b" t="t" l="l"/>
            <a:pathLst>
              <a:path h="647066" w="2179052">
                <a:moveTo>
                  <a:pt x="0" y="0"/>
                </a:moveTo>
                <a:lnTo>
                  <a:pt x="2179051" y="0"/>
                </a:lnTo>
                <a:lnTo>
                  <a:pt x="2179051" y="647066"/>
                </a:lnTo>
                <a:lnTo>
                  <a:pt x="0" y="647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0">
            <a:off x="6702170" y="9726707"/>
            <a:ext cx="1763393" cy="262906"/>
          </a:xfrm>
          <a:custGeom>
            <a:avLst/>
            <a:gdLst/>
            <a:ahLst/>
            <a:cxnLst/>
            <a:rect r="r" b="b" t="t" l="l"/>
            <a:pathLst>
              <a:path h="262906" w="1763393">
                <a:moveTo>
                  <a:pt x="0" y="0"/>
                </a:moveTo>
                <a:lnTo>
                  <a:pt x="1763393" y="0"/>
                </a:lnTo>
                <a:lnTo>
                  <a:pt x="1763393" y="262906"/>
                </a:lnTo>
                <a:lnTo>
                  <a:pt x="0" y="2629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aphicFrame>
        <p:nvGraphicFramePr>
          <p:cNvPr name="Table 8" id="8"/>
          <p:cNvGraphicFramePr>
            <a:graphicFrameLocks noGrp="true"/>
          </p:cNvGraphicFramePr>
          <p:nvPr/>
        </p:nvGraphicFramePr>
        <p:xfrm>
          <a:off x="661003" y="4277359"/>
          <a:ext cx="2026569" cy="3229081"/>
        </p:xfrm>
        <a:graphic>
          <a:graphicData uri="http://schemas.openxmlformats.org/drawingml/2006/table">
            <a:tbl>
              <a:tblPr/>
              <a:tblGrid>
                <a:gridCol w="553761"/>
              </a:tblGrid>
              <a:tr h="1241875">
                <a:tc>
                  <a:txBody>
                    <a:bodyPr anchor="t" rtlCol="false"/>
                    <a:lstStyle/>
                    <a:p>
                      <a:pPr algn="ctr">
                        <a:lnSpc>
                          <a:spcPts val="2800"/>
                        </a:lnSpc>
                        <a:defRPr/>
                      </a:pPr>
                      <a:r>
                        <a:rPr lang="en-US" sz="2000" b="true">
                          <a:solidFill>
                            <a:srgbClr val="FFFFFF"/>
                          </a:solidFill>
                          <a:latin typeface="Noto Serif Display Bold"/>
                          <a:ea typeface="Noto Serif Display Bold"/>
                          <a:cs typeface="Noto Serif Display Bold"/>
                          <a:sym typeface="Noto Serif Display Bold"/>
                        </a:rPr>
                        <a:t>Gender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344">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Male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60862">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Female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graphicFrame>
        <p:nvGraphicFramePr>
          <p:cNvPr name="Table 9" id="9"/>
          <p:cNvGraphicFramePr>
            <a:graphicFrameLocks noGrp="true"/>
          </p:cNvGraphicFramePr>
          <p:nvPr/>
        </p:nvGraphicFramePr>
        <p:xfrm>
          <a:off x="10587388" y="881062"/>
          <a:ext cx="7315200" cy="3095625"/>
        </p:xfrm>
        <a:graphic>
          <a:graphicData uri="http://schemas.openxmlformats.org/drawingml/2006/table">
            <a:tbl>
              <a:tblPr/>
              <a:tblGrid>
                <a:gridCol w="1151207"/>
                <a:gridCol w="2748051"/>
                <a:gridCol w="3415942"/>
              </a:tblGrid>
              <a:tr h="1031875">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STT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b="true">
                          <a:solidFill>
                            <a:srgbClr val="FFFFFF"/>
                          </a:solidFill>
                          <a:latin typeface="Noto Serif Display Bold"/>
                          <a:ea typeface="Noto Serif Display Bold"/>
                          <a:cs typeface="Noto Serif Display Bold"/>
                          <a:sym typeface="Noto Serif Display Bold"/>
                        </a:rPr>
                        <a:t>gender_Female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b="true">
                          <a:solidFill>
                            <a:srgbClr val="FFFFFF"/>
                          </a:solidFill>
                          <a:latin typeface="Noto Serif Display Bold"/>
                          <a:ea typeface="Noto Serif Display Bold"/>
                          <a:cs typeface="Noto Serif Display Bold"/>
                          <a:sym typeface="Noto Serif Display Bold"/>
                        </a:rPr>
                        <a:t>gender_Male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31875">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31875">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graphicFrame>
        <p:nvGraphicFramePr>
          <p:cNvPr name="Table 10" id="10"/>
          <p:cNvGraphicFramePr>
            <a:graphicFrameLocks noGrp="true"/>
          </p:cNvGraphicFramePr>
          <p:nvPr/>
        </p:nvGraphicFramePr>
        <p:xfrm>
          <a:off x="3282490" y="4277359"/>
          <a:ext cx="2655400" cy="4333875"/>
        </p:xfrm>
        <a:graphic>
          <a:graphicData uri="http://schemas.openxmlformats.org/drawingml/2006/table">
            <a:tbl>
              <a:tblPr/>
              <a:tblGrid>
                <a:gridCol w="955048"/>
              </a:tblGrid>
              <a:tr h="1249232">
                <a:tc>
                  <a:txBody>
                    <a:bodyPr anchor="t" rtlCol="false"/>
                    <a:lstStyle/>
                    <a:p>
                      <a:pPr algn="ctr">
                        <a:lnSpc>
                          <a:spcPts val="2800"/>
                        </a:lnSpc>
                        <a:defRPr/>
                      </a:pPr>
                      <a:r>
                        <a:rPr lang="en-US" sz="2000" b="true">
                          <a:solidFill>
                            <a:srgbClr val="FFFFFF"/>
                          </a:solidFill>
                          <a:latin typeface="Noto Serif Display Bold"/>
                          <a:ea typeface="Noto Serif Display Bold"/>
                          <a:cs typeface="Noto Serif Display Bold"/>
                          <a:sym typeface="Noto Serif Display Bold"/>
                        </a:rPr>
                        <a:t>smoking_history</a:t>
                      </a:r>
                      <a:endParaRPr lang="en-US" sz="1100"/>
                    </a:p>
                    <a:p>
                      <a:pPr algn="ctr">
                        <a:lnSpc>
                          <a:spcPts val="2800"/>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214">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non-smoker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214">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current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214">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past_smoker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graphicFrame>
        <p:nvGraphicFramePr>
          <p:cNvPr name="Table 11" id="11"/>
          <p:cNvGraphicFramePr>
            <a:graphicFrameLocks noGrp="true"/>
          </p:cNvGraphicFramePr>
          <p:nvPr/>
        </p:nvGraphicFramePr>
        <p:xfrm>
          <a:off x="10587388" y="4450556"/>
          <a:ext cx="7315200" cy="4333875"/>
        </p:xfrm>
        <a:graphic>
          <a:graphicData uri="http://schemas.openxmlformats.org/drawingml/2006/table">
            <a:tbl>
              <a:tblPr/>
              <a:tblGrid>
                <a:gridCol w="2438400"/>
                <a:gridCol w="2438400"/>
                <a:gridCol w="2438400"/>
              </a:tblGrid>
              <a:tr h="1249232">
                <a:tc>
                  <a:txBody>
                    <a:bodyPr anchor="t" rtlCol="false"/>
                    <a:lstStyle/>
                    <a:p>
                      <a:pPr algn="ctr">
                        <a:lnSpc>
                          <a:spcPts val="2800"/>
                        </a:lnSpc>
                        <a:defRPr/>
                      </a:pPr>
                      <a:r>
                        <a:rPr lang="en-US" sz="2000" b="true">
                          <a:solidFill>
                            <a:srgbClr val="FFFFFF"/>
                          </a:solidFill>
                          <a:latin typeface="Noto Serif Display Bold"/>
                          <a:ea typeface="Noto Serif Display Bold"/>
                          <a:cs typeface="Noto Serif Display Bold"/>
                          <a:sym typeface="Noto Serif Display Bold"/>
                        </a:rPr>
                        <a:t>smoking_history_current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b="true">
                          <a:solidFill>
                            <a:srgbClr val="FFFFFF"/>
                          </a:solidFill>
                          <a:latin typeface="Noto Serif Display Bold"/>
                          <a:ea typeface="Noto Serif Display Bold"/>
                          <a:cs typeface="Noto Serif Display Bold"/>
                          <a:sym typeface="Noto Serif Display Bold"/>
                        </a:rPr>
                        <a:t>smoking_history_non-smoker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b="true">
                          <a:solidFill>
                            <a:srgbClr val="FFFFFF"/>
                          </a:solidFill>
                          <a:latin typeface="Noto Serif Display Bold"/>
                          <a:ea typeface="Noto Serif Display Bold"/>
                          <a:cs typeface="Noto Serif Display Bold"/>
                          <a:sym typeface="Noto Serif Display Bold"/>
                        </a:rPr>
                        <a:t>smoking_history_past_smoker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214">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214">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8214">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Freeform 12" id="12"/>
          <p:cNvSpPr/>
          <p:nvPr/>
        </p:nvSpPr>
        <p:spPr>
          <a:xfrm flipH="false" flipV="false" rot="0">
            <a:off x="7255444" y="5795883"/>
            <a:ext cx="2014391" cy="1436211"/>
          </a:xfrm>
          <a:custGeom>
            <a:avLst/>
            <a:gdLst/>
            <a:ahLst/>
            <a:cxnLst/>
            <a:rect r="r" b="b" t="t" l="l"/>
            <a:pathLst>
              <a:path h="1436211" w="2014391">
                <a:moveTo>
                  <a:pt x="0" y="0"/>
                </a:moveTo>
                <a:lnTo>
                  <a:pt x="2014391" y="0"/>
                </a:lnTo>
                <a:lnTo>
                  <a:pt x="2014391" y="1436210"/>
                </a:lnTo>
                <a:lnTo>
                  <a:pt x="0" y="14362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240539" y="1028700"/>
            <a:ext cx="8222385" cy="740029"/>
          </a:xfrm>
          <a:prstGeom prst="rect">
            <a:avLst/>
          </a:prstGeom>
        </p:spPr>
        <p:txBody>
          <a:bodyPr anchor="t" rtlCol="false" tIns="0" lIns="0" bIns="0" rIns="0">
            <a:spAutoFit/>
          </a:bodyPr>
          <a:lstStyle/>
          <a:p>
            <a:pPr algn="ctr" marL="0" indent="0" lvl="0">
              <a:lnSpc>
                <a:spcPts val="5978"/>
              </a:lnSpc>
              <a:spcBef>
                <a:spcPct val="0"/>
              </a:spcBef>
            </a:pPr>
            <a:r>
              <a:rPr lang="en-US" b="true" sz="4900">
                <a:solidFill>
                  <a:srgbClr val="FCFFFB"/>
                </a:solidFill>
                <a:latin typeface="Montserrat Bold"/>
                <a:ea typeface="Montserrat Bold"/>
                <a:cs typeface="Montserrat Bold"/>
                <a:sym typeface="Montserrat Bold"/>
              </a:rPr>
              <a:t>c. Mã hóa dữ liệu </a:t>
            </a:r>
          </a:p>
        </p:txBody>
      </p:sp>
      <p:sp>
        <p:nvSpPr>
          <p:cNvPr name="TextBox 14" id="14"/>
          <p:cNvSpPr txBox="true"/>
          <p:nvPr/>
        </p:nvSpPr>
        <p:spPr>
          <a:xfrm rot="0">
            <a:off x="388292" y="1806829"/>
            <a:ext cx="8443795" cy="2662804"/>
          </a:xfrm>
          <a:prstGeom prst="rect">
            <a:avLst/>
          </a:prstGeom>
        </p:spPr>
        <p:txBody>
          <a:bodyPr anchor="t" rtlCol="false" tIns="0" lIns="0" bIns="0" rIns="0">
            <a:spAutoFit/>
          </a:bodyPr>
          <a:lstStyle/>
          <a:p>
            <a:pPr algn="just">
              <a:lnSpc>
                <a:spcPts val="3528"/>
              </a:lnSpc>
            </a:pPr>
            <a:r>
              <a:rPr lang="en-US" sz="2100" b="true">
                <a:solidFill>
                  <a:srgbClr val="FCFFFB"/>
                </a:solidFill>
                <a:latin typeface="Aileron Bold"/>
                <a:ea typeface="Aileron Bold"/>
                <a:cs typeface="Aileron Bold"/>
                <a:sym typeface="Aileron Bold"/>
              </a:rPr>
              <a:t>Khi huấn luyện mô hình, học máy chỉ làm việc với dữ liệu số. Vì vậy cần mã hóa các khiểu dữ liệu chữ sang số để thực hiện quá trình huấn luyện.</a:t>
            </a:r>
          </a:p>
          <a:p>
            <a:pPr algn="just" marL="453406" indent="-226703" lvl="1">
              <a:lnSpc>
                <a:spcPts val="3528"/>
              </a:lnSpc>
              <a:buFont typeface="Arial"/>
              <a:buChar char="•"/>
            </a:pPr>
            <a:r>
              <a:rPr lang="en-US" b="true" sz="2100">
                <a:solidFill>
                  <a:srgbClr val="FCFFFB"/>
                </a:solidFill>
                <a:latin typeface="Aileron Bold"/>
                <a:ea typeface="Aileron Bold"/>
                <a:cs typeface="Aileron Bold"/>
                <a:sym typeface="Aileron Bold"/>
              </a:rPr>
              <a:t>Sử dụng One-Hot Encoding để mã hóa các đặc trưng phân loại (gender, smoking_history)</a:t>
            </a:r>
          </a:p>
          <a:p>
            <a:pPr algn="just" marL="0" indent="0" lvl="0">
              <a:lnSpc>
                <a:spcPts val="3528"/>
              </a:lnSpc>
            </a:pP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15</a:t>
            </a:r>
          </a:p>
        </p:txBody>
      </p:sp>
      <p:sp>
        <p:nvSpPr>
          <p:cNvPr name="TextBox 16" id="16"/>
          <p:cNvSpPr txBox="true"/>
          <p:nvPr/>
        </p:nvSpPr>
        <p:spPr>
          <a:xfrm rot="0">
            <a:off x="0" y="33020"/>
            <a:ext cx="8222385" cy="852805"/>
          </a:xfrm>
          <a:prstGeom prst="rect">
            <a:avLst/>
          </a:prstGeom>
        </p:spPr>
        <p:txBody>
          <a:bodyPr anchor="t" rtlCol="false" tIns="0" lIns="0" bIns="0" rIns="0">
            <a:spAutoFit/>
          </a:bodyPr>
          <a:lstStyle/>
          <a:p>
            <a:pPr algn="ctr" marL="0" indent="0" lvl="0">
              <a:lnSpc>
                <a:spcPts val="6709"/>
              </a:lnSpc>
              <a:spcBef>
                <a:spcPct val="0"/>
              </a:spcBef>
            </a:pPr>
            <a:r>
              <a:rPr lang="en-US" b="true" sz="5499">
                <a:solidFill>
                  <a:srgbClr val="FCFFFB"/>
                </a:solidFill>
                <a:latin typeface="Montserrat Bold"/>
                <a:ea typeface="Montserrat Bold"/>
                <a:cs typeface="Montserrat Bold"/>
                <a:sym typeface="Montserrat Bold"/>
              </a:rPr>
              <a:t>3.1 Tiền xử lý dữ liệu </a:t>
            </a:r>
          </a:p>
        </p:txBody>
      </p:sp>
      <p:sp>
        <p:nvSpPr>
          <p:cNvPr name="TextBox 17" id="17"/>
          <p:cNvSpPr txBox="true"/>
          <p:nvPr/>
        </p:nvSpPr>
        <p:spPr>
          <a:xfrm rot="0">
            <a:off x="1465544" y="9003349"/>
            <a:ext cx="2444055" cy="405763"/>
          </a:xfrm>
          <a:prstGeom prst="rect">
            <a:avLst/>
          </a:prstGeom>
        </p:spPr>
        <p:txBody>
          <a:bodyPr anchor="t" rtlCol="false" tIns="0" lIns="0" bIns="0" rIns="0">
            <a:spAutoFit/>
          </a:bodyPr>
          <a:lstStyle/>
          <a:p>
            <a:pPr algn="ctr">
              <a:lnSpc>
                <a:spcPts val="3360"/>
              </a:lnSpc>
              <a:spcBef>
                <a:spcPct val="0"/>
              </a:spcBef>
            </a:pPr>
            <a:r>
              <a:rPr lang="en-US" sz="2400">
                <a:solidFill>
                  <a:srgbClr val="FFFFFF"/>
                </a:solidFill>
                <a:latin typeface="Aileron"/>
                <a:ea typeface="Aileron"/>
                <a:cs typeface="Aileron"/>
                <a:sym typeface="Aileron"/>
              </a:rPr>
              <a:t>Trước khi mã hóa </a:t>
            </a:r>
          </a:p>
        </p:txBody>
      </p:sp>
      <p:sp>
        <p:nvSpPr>
          <p:cNvPr name="TextBox 18" id="18"/>
          <p:cNvSpPr txBox="true"/>
          <p:nvPr/>
        </p:nvSpPr>
        <p:spPr>
          <a:xfrm rot="0">
            <a:off x="13043369" y="9210675"/>
            <a:ext cx="2206079" cy="405763"/>
          </a:xfrm>
          <a:prstGeom prst="rect">
            <a:avLst/>
          </a:prstGeom>
        </p:spPr>
        <p:txBody>
          <a:bodyPr anchor="t" rtlCol="false" tIns="0" lIns="0" bIns="0" rIns="0">
            <a:spAutoFit/>
          </a:bodyPr>
          <a:lstStyle/>
          <a:p>
            <a:pPr algn="ctr">
              <a:lnSpc>
                <a:spcPts val="3360"/>
              </a:lnSpc>
              <a:spcBef>
                <a:spcPct val="0"/>
              </a:spcBef>
            </a:pPr>
            <a:r>
              <a:rPr lang="en-US" sz="2400">
                <a:solidFill>
                  <a:srgbClr val="FFFFFF"/>
                </a:solidFill>
                <a:latin typeface="Aileron"/>
                <a:ea typeface="Aileron"/>
                <a:cs typeface="Aileron"/>
                <a:sym typeface="Aileron"/>
              </a:rPr>
              <a:t>Sau  khi mã hóa </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00076" y="8611234"/>
            <a:ext cx="2179052" cy="647066"/>
          </a:xfrm>
          <a:custGeom>
            <a:avLst/>
            <a:gdLst/>
            <a:ahLst/>
            <a:cxnLst/>
            <a:rect r="r" b="b" t="t" l="l"/>
            <a:pathLst>
              <a:path h="647066" w="2179052">
                <a:moveTo>
                  <a:pt x="0" y="0"/>
                </a:moveTo>
                <a:lnTo>
                  <a:pt x="2179052" y="0"/>
                </a:lnTo>
                <a:lnTo>
                  <a:pt x="2179052" y="647066"/>
                </a:lnTo>
                <a:lnTo>
                  <a:pt x="0" y="647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191606" y="5044571"/>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4908872" y="5044571"/>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14917343" y="8611234"/>
            <a:ext cx="2179052" cy="647066"/>
          </a:xfrm>
          <a:custGeom>
            <a:avLst/>
            <a:gdLst/>
            <a:ahLst/>
            <a:cxnLst/>
            <a:rect r="r" b="b" t="t" l="l"/>
            <a:pathLst>
              <a:path h="647066" w="2179052">
                <a:moveTo>
                  <a:pt x="0" y="0"/>
                </a:moveTo>
                <a:lnTo>
                  <a:pt x="2179051" y="0"/>
                </a:lnTo>
                <a:lnTo>
                  <a:pt x="2179051" y="647066"/>
                </a:lnTo>
                <a:lnTo>
                  <a:pt x="0" y="647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0">
            <a:off x="6702170" y="9726707"/>
            <a:ext cx="1763393" cy="262906"/>
          </a:xfrm>
          <a:custGeom>
            <a:avLst/>
            <a:gdLst/>
            <a:ahLst/>
            <a:cxnLst/>
            <a:rect r="r" b="b" t="t" l="l"/>
            <a:pathLst>
              <a:path h="262906" w="1763393">
                <a:moveTo>
                  <a:pt x="0" y="0"/>
                </a:moveTo>
                <a:lnTo>
                  <a:pt x="1763393" y="0"/>
                </a:lnTo>
                <a:lnTo>
                  <a:pt x="1763393" y="262906"/>
                </a:lnTo>
                <a:lnTo>
                  <a:pt x="0" y="2629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8172835" y="2281970"/>
            <a:ext cx="9086465" cy="6242328"/>
          </a:xfrm>
          <a:custGeom>
            <a:avLst/>
            <a:gdLst/>
            <a:ahLst/>
            <a:cxnLst/>
            <a:rect r="r" b="b" t="t" l="l"/>
            <a:pathLst>
              <a:path h="6242328" w="9086465">
                <a:moveTo>
                  <a:pt x="0" y="0"/>
                </a:moveTo>
                <a:lnTo>
                  <a:pt x="9086465" y="0"/>
                </a:lnTo>
                <a:lnTo>
                  <a:pt x="9086465" y="6242328"/>
                </a:lnTo>
                <a:lnTo>
                  <a:pt x="0" y="6242328"/>
                </a:lnTo>
                <a:lnTo>
                  <a:pt x="0" y="0"/>
                </a:lnTo>
                <a:close/>
              </a:path>
            </a:pathLst>
          </a:custGeom>
          <a:blipFill>
            <a:blip r:embed="rId9"/>
            <a:stretch>
              <a:fillRect l="0" t="0" r="0" b="0"/>
            </a:stretch>
          </a:blipFill>
        </p:spPr>
      </p:sp>
      <p:sp>
        <p:nvSpPr>
          <p:cNvPr name="TextBox 9" id="9"/>
          <p:cNvSpPr txBox="true"/>
          <p:nvPr/>
        </p:nvSpPr>
        <p:spPr>
          <a:xfrm rot="0">
            <a:off x="-1225414" y="889779"/>
            <a:ext cx="12488376" cy="1341374"/>
          </a:xfrm>
          <a:prstGeom prst="rect">
            <a:avLst/>
          </a:prstGeom>
        </p:spPr>
        <p:txBody>
          <a:bodyPr anchor="t" rtlCol="false" tIns="0" lIns="0" bIns="0" rIns="0">
            <a:spAutoFit/>
          </a:bodyPr>
          <a:lstStyle/>
          <a:p>
            <a:pPr algn="ctr">
              <a:lnSpc>
                <a:spcPts val="5368"/>
              </a:lnSpc>
            </a:pPr>
            <a:r>
              <a:rPr lang="en-US" sz="4400" b="true">
                <a:solidFill>
                  <a:srgbClr val="FCFFFB"/>
                </a:solidFill>
                <a:latin typeface="Montserrat Heavy"/>
                <a:ea typeface="Montserrat Heavy"/>
                <a:cs typeface="Montserrat Heavy"/>
                <a:sym typeface="Montserrat Heavy"/>
              </a:rPr>
              <a:t>d. Xử lý Mất Cân bằng Dữ liệu</a:t>
            </a:r>
          </a:p>
          <a:p>
            <a:pPr algn="ctr" marL="0" indent="0" lvl="0">
              <a:lnSpc>
                <a:spcPts val="5368"/>
              </a:lnSpc>
              <a:spcBef>
                <a:spcPct val="0"/>
              </a:spcBef>
            </a:pPr>
          </a:p>
        </p:txBody>
      </p:sp>
      <p:sp>
        <p:nvSpPr>
          <p:cNvPr name="TextBox 10" id="10"/>
          <p:cNvSpPr txBox="true"/>
          <p:nvPr/>
        </p:nvSpPr>
        <p:spPr>
          <a:xfrm rot="0">
            <a:off x="422943" y="2622069"/>
            <a:ext cx="7493089" cy="5124697"/>
          </a:xfrm>
          <a:prstGeom prst="rect">
            <a:avLst/>
          </a:prstGeom>
        </p:spPr>
        <p:txBody>
          <a:bodyPr anchor="t" rtlCol="false" tIns="0" lIns="0" bIns="0" rIns="0">
            <a:spAutoFit/>
          </a:bodyPr>
          <a:lstStyle/>
          <a:p>
            <a:pPr algn="l" marL="604532" indent="-302266" lvl="1">
              <a:lnSpc>
                <a:spcPts val="5908"/>
              </a:lnSpc>
              <a:buFont typeface="Arial"/>
              <a:buChar char="•"/>
            </a:pPr>
            <a:r>
              <a:rPr lang="en-US" b="true" sz="2800">
                <a:solidFill>
                  <a:srgbClr val="C3D3AE"/>
                </a:solidFill>
                <a:latin typeface="Aileron Bold"/>
                <a:ea typeface="Aileron Bold"/>
                <a:cs typeface="Aileron Bold"/>
                <a:sym typeface="Aileron Bold"/>
              </a:rPr>
              <a:t>Dữ l</a:t>
            </a:r>
            <a:r>
              <a:rPr lang="en-US" b="true" sz="2800" strike="noStrike" u="none">
                <a:solidFill>
                  <a:srgbClr val="C3D3AE"/>
                </a:solidFill>
                <a:latin typeface="Aileron Bold"/>
                <a:ea typeface="Aileron Bold"/>
                <a:cs typeface="Aileron Bold"/>
                <a:sym typeface="Aileron Bold"/>
              </a:rPr>
              <a:t>iệu mất cân bằng: 8.6% mắc bệnh, 91.4% không mắc.</a:t>
            </a:r>
          </a:p>
          <a:p>
            <a:pPr algn="l" marL="604532" indent="-302266" lvl="1">
              <a:lnSpc>
                <a:spcPts val="5908"/>
              </a:lnSpc>
              <a:buFont typeface="Arial"/>
              <a:buChar char="•"/>
            </a:pPr>
            <a:r>
              <a:rPr lang="en-US" b="true" sz="2800" strike="noStrike" u="none">
                <a:solidFill>
                  <a:srgbClr val="C3D3AE"/>
                </a:solidFill>
                <a:latin typeface="Aileron Bold"/>
                <a:ea typeface="Aileron Bold"/>
                <a:cs typeface="Aileron Bold"/>
                <a:sym typeface="Aileron Bold"/>
              </a:rPr>
              <a:t>S</a:t>
            </a:r>
            <a:r>
              <a:rPr lang="en-US" b="true" sz="2800" strike="noStrike" u="none">
                <a:solidFill>
                  <a:srgbClr val="C3D3AE"/>
                </a:solidFill>
                <a:latin typeface="Aileron Bold"/>
                <a:ea typeface="Aileron Bold"/>
                <a:cs typeface="Aileron Bold"/>
                <a:sym typeface="Aileron Bold"/>
              </a:rPr>
              <a:t>ử dụng SMOTE (tăng mẫu tối thiểu = bao nhiêu % so với mẫu tối đa ) và RandomUnderSampler (giảm số mẫu tối đa lên gấp bao lần tối thiểu )</a:t>
            </a:r>
          </a:p>
          <a:p>
            <a:pPr algn="just" marL="0" indent="0" lvl="0">
              <a:lnSpc>
                <a:spcPts val="5908"/>
              </a:lnSpc>
            </a:pP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16</a:t>
            </a:r>
          </a:p>
        </p:txBody>
      </p:sp>
      <p:sp>
        <p:nvSpPr>
          <p:cNvPr name="TextBox 12" id="12"/>
          <p:cNvSpPr txBox="true"/>
          <p:nvPr/>
        </p:nvSpPr>
        <p:spPr>
          <a:xfrm rot="0">
            <a:off x="-306354" y="102887"/>
            <a:ext cx="8222385" cy="786892"/>
          </a:xfrm>
          <a:prstGeom prst="rect">
            <a:avLst/>
          </a:prstGeom>
        </p:spPr>
        <p:txBody>
          <a:bodyPr anchor="t" rtlCol="false" tIns="0" lIns="0" bIns="0" rIns="0">
            <a:spAutoFit/>
          </a:bodyPr>
          <a:lstStyle/>
          <a:p>
            <a:pPr algn="ctr" marL="0" indent="0" lvl="0">
              <a:lnSpc>
                <a:spcPts val="6343"/>
              </a:lnSpc>
              <a:spcBef>
                <a:spcPct val="0"/>
              </a:spcBef>
            </a:pPr>
            <a:r>
              <a:rPr lang="en-US" b="true" sz="5199">
                <a:solidFill>
                  <a:srgbClr val="FCFFFB"/>
                </a:solidFill>
                <a:latin typeface="Montserrat Bold"/>
                <a:ea typeface="Montserrat Bold"/>
                <a:cs typeface="Montserrat Bold"/>
                <a:sym typeface="Montserrat Bold"/>
              </a:rPr>
              <a:t>3.1 Tiền xử lý dữ liệu </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987446" y="8611234"/>
            <a:ext cx="2179052" cy="647066"/>
          </a:xfrm>
          <a:custGeom>
            <a:avLst/>
            <a:gdLst/>
            <a:ahLst/>
            <a:cxnLst/>
            <a:rect r="r" b="b" t="t" l="l"/>
            <a:pathLst>
              <a:path h="647066" w="2179052">
                <a:moveTo>
                  <a:pt x="0" y="0"/>
                </a:moveTo>
                <a:lnTo>
                  <a:pt x="2179052" y="0"/>
                </a:lnTo>
                <a:lnTo>
                  <a:pt x="2179052" y="647066"/>
                </a:lnTo>
                <a:lnTo>
                  <a:pt x="0" y="647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191606" y="5044571"/>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4908872" y="5044571"/>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14917343" y="8611234"/>
            <a:ext cx="2179052" cy="647066"/>
          </a:xfrm>
          <a:custGeom>
            <a:avLst/>
            <a:gdLst/>
            <a:ahLst/>
            <a:cxnLst/>
            <a:rect r="r" b="b" t="t" l="l"/>
            <a:pathLst>
              <a:path h="647066" w="2179052">
                <a:moveTo>
                  <a:pt x="0" y="0"/>
                </a:moveTo>
                <a:lnTo>
                  <a:pt x="2179051" y="0"/>
                </a:lnTo>
                <a:lnTo>
                  <a:pt x="2179051" y="647066"/>
                </a:lnTo>
                <a:lnTo>
                  <a:pt x="0" y="647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0">
            <a:off x="6702170" y="9726707"/>
            <a:ext cx="1763393" cy="262906"/>
          </a:xfrm>
          <a:custGeom>
            <a:avLst/>
            <a:gdLst/>
            <a:ahLst/>
            <a:cxnLst/>
            <a:rect r="r" b="b" t="t" l="l"/>
            <a:pathLst>
              <a:path h="262906" w="1763393">
                <a:moveTo>
                  <a:pt x="0" y="0"/>
                </a:moveTo>
                <a:lnTo>
                  <a:pt x="1763393" y="0"/>
                </a:lnTo>
                <a:lnTo>
                  <a:pt x="1763393" y="262906"/>
                </a:lnTo>
                <a:lnTo>
                  <a:pt x="0" y="2629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708811" y="889779"/>
            <a:ext cx="12488376" cy="665099"/>
          </a:xfrm>
          <a:prstGeom prst="rect">
            <a:avLst/>
          </a:prstGeom>
        </p:spPr>
        <p:txBody>
          <a:bodyPr anchor="t" rtlCol="false" tIns="0" lIns="0" bIns="0" rIns="0">
            <a:spAutoFit/>
          </a:bodyPr>
          <a:lstStyle/>
          <a:p>
            <a:pPr algn="ctr" marL="0" indent="0" lvl="0">
              <a:lnSpc>
                <a:spcPts val="5368"/>
              </a:lnSpc>
              <a:spcBef>
                <a:spcPct val="0"/>
              </a:spcBef>
            </a:pPr>
            <a:r>
              <a:rPr lang="en-US" b="true" sz="4400">
                <a:solidFill>
                  <a:srgbClr val="FCFFFB"/>
                </a:solidFill>
                <a:latin typeface="Montserrat Bold"/>
                <a:ea typeface="Montserrat Bold"/>
                <a:cs typeface="Montserrat Bold"/>
                <a:sym typeface="Montserrat Bold"/>
              </a:rPr>
              <a:t>e. Tiền xử lý scaler</a:t>
            </a:r>
          </a:p>
        </p:txBody>
      </p:sp>
      <p:graphicFrame>
        <p:nvGraphicFramePr>
          <p:cNvPr name="Table 9" id="9"/>
          <p:cNvGraphicFramePr>
            <a:graphicFrameLocks noGrp="true"/>
          </p:cNvGraphicFramePr>
          <p:nvPr/>
        </p:nvGraphicFramePr>
        <p:xfrm>
          <a:off x="9144000" y="1222328"/>
          <a:ext cx="6671439" cy="3545444"/>
        </p:xfrm>
        <a:graphic>
          <a:graphicData uri="http://schemas.openxmlformats.org/drawingml/2006/table">
            <a:tbl>
              <a:tblPr/>
              <a:tblGrid>
                <a:gridCol w="1432040"/>
                <a:gridCol w="1432040"/>
                <a:gridCol w="2045079"/>
                <a:gridCol w="1762279"/>
              </a:tblGrid>
              <a:tr h="1186644">
                <a:tc>
                  <a:txBody>
                    <a:bodyPr anchor="t" rtlCol="false"/>
                    <a:lstStyle/>
                    <a:p>
                      <a:pPr algn="ctr">
                        <a:lnSpc>
                          <a:spcPts val="2415"/>
                        </a:lnSpc>
                        <a:defRPr/>
                      </a:pPr>
                      <a:r>
                        <a:rPr lang="en-US" sz="1725" b="true">
                          <a:solidFill>
                            <a:srgbClr val="FFFFFF"/>
                          </a:solidFill>
                          <a:latin typeface="Noto Serif Display Bold"/>
                          <a:ea typeface="Noto Serif Display Bold"/>
                          <a:cs typeface="Noto Serif Display Bold"/>
                          <a:sym typeface="Noto Serif Display Bold"/>
                        </a:rPr>
                        <a:t>age </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b="true">
                          <a:solidFill>
                            <a:srgbClr val="FFFFFF"/>
                          </a:solidFill>
                          <a:latin typeface="Noto Serif Display Bold"/>
                          <a:ea typeface="Noto Serif Display Bold"/>
                          <a:cs typeface="Noto Serif Display Bold"/>
                          <a:sym typeface="Noto Serif Display Bold"/>
                        </a:rPr>
                        <a:t>bmi </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HbA1c_level</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blood_glucose_level</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r>
              <a:tr h="929224">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80</a:t>
                      </a:r>
                      <a:endParaRPr lang="en-US" sz="1100"/>
                    </a:p>
                    <a:p>
                      <a:pPr algn="ctr">
                        <a:lnSpc>
                          <a:spcPts val="2415"/>
                        </a:lnSpc>
                      </a:pPr>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25.19</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6.6</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140</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r>
              <a:tr h="764823">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54</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27.32</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6.6</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80</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r>
              <a:tr h="664753">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28</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27.3</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5.7</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158</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r>
            </a:tbl>
          </a:graphicData>
        </a:graphic>
      </p:graphicFrame>
      <p:graphicFrame>
        <p:nvGraphicFramePr>
          <p:cNvPr name="Table 10" id="10"/>
          <p:cNvGraphicFramePr>
            <a:graphicFrameLocks noGrp="true"/>
          </p:cNvGraphicFramePr>
          <p:nvPr/>
        </p:nvGraphicFramePr>
        <p:xfrm>
          <a:off x="9144000" y="6180980"/>
          <a:ext cx="6661918" cy="3059266"/>
        </p:xfrm>
        <a:graphic>
          <a:graphicData uri="http://schemas.openxmlformats.org/drawingml/2006/table">
            <a:tbl>
              <a:tblPr/>
              <a:tblGrid>
                <a:gridCol w="843619"/>
                <a:gridCol w="1011274"/>
                <a:gridCol w="1150986"/>
                <a:gridCol w="1889353"/>
                <a:gridCol w="1766685"/>
              </a:tblGrid>
              <a:tr h="941415">
                <a:tc>
                  <a:txBody>
                    <a:bodyPr anchor="t" rtlCol="false"/>
                    <a:lstStyle/>
                    <a:p>
                      <a:pPr algn="ctr">
                        <a:lnSpc>
                          <a:spcPts val="2415"/>
                        </a:lnSpc>
                        <a:defRPr/>
                      </a:pP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b="true">
                          <a:solidFill>
                            <a:srgbClr val="FFFFFF"/>
                          </a:solidFill>
                          <a:latin typeface="Noto Serif Display Bold"/>
                          <a:ea typeface="Noto Serif Display Bold"/>
                          <a:cs typeface="Noto Serif Display Bold"/>
                          <a:sym typeface="Noto Serif Display Bold"/>
                        </a:rPr>
                        <a:t>age </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b="true">
                          <a:solidFill>
                            <a:srgbClr val="FFFFFF"/>
                          </a:solidFill>
                          <a:latin typeface="Noto Serif Display Bold"/>
                          <a:ea typeface="Noto Serif Display Bold"/>
                          <a:cs typeface="Noto Serif Display Bold"/>
                          <a:sym typeface="Noto Serif Display Bold"/>
                        </a:rPr>
                        <a:t>bmi </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HbA1c_level</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blood_glucose_level</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r>
              <a:tr h="923355">
                <a:tc>
                  <a:txBody>
                    <a:bodyPr anchor="t" rtlCol="false"/>
                    <a:lstStyle/>
                    <a:p>
                      <a:pPr algn="ctr">
                        <a:lnSpc>
                          <a:spcPts val="2415"/>
                        </a:lnSpc>
                        <a:defRPr/>
                      </a:pPr>
                      <a:r>
                        <a:rPr lang="en-US" sz="1725" b="true">
                          <a:solidFill>
                            <a:srgbClr val="FFFFFF"/>
                          </a:solidFill>
                          <a:latin typeface="Noto Serif Display Heavy"/>
                          <a:ea typeface="Noto Serif Display Heavy"/>
                          <a:cs typeface="Noto Serif Display Heavy"/>
                          <a:sym typeface="Noto Serif Display Heavy"/>
                        </a:rPr>
                        <a:t>𝜇</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53</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26.6</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6.3</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126</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r>
              <a:tr h="1194496">
                <a:tc>
                  <a:txBody>
                    <a:bodyPr anchor="t" rtlCol="false"/>
                    <a:lstStyle/>
                    <a:p>
                      <a:pPr algn="ctr">
                        <a:lnSpc>
                          <a:spcPts val="2415"/>
                        </a:lnSpc>
                        <a:defRPr/>
                      </a:pPr>
                      <a:endParaRPr lang="en-US" sz="1100"/>
                    </a:p>
                    <a:p>
                      <a:pPr algn="ctr">
                        <a:lnSpc>
                          <a:spcPts val="2415"/>
                        </a:lnSpc>
                      </a:pPr>
                      <a:r>
                        <a:rPr lang="en-US" sz="1725" b="true">
                          <a:solidFill>
                            <a:srgbClr val="FFFFFF"/>
                          </a:solidFill>
                          <a:latin typeface="Noto Serif Display Heavy"/>
                          <a:ea typeface="Noto Serif Display Heavy"/>
                          <a:cs typeface="Noto Serif Display Heavy"/>
                          <a:sym typeface="Noto Serif Display Heavy"/>
                        </a:rPr>
                        <a:t>𝜎 </a:t>
                      </a:r>
                    </a:p>
                    <a:p>
                      <a:pPr algn="ctr">
                        <a:lnSpc>
                          <a:spcPts val="2415"/>
                        </a:lnSpc>
                      </a:pPr>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31.47</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1.42</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0.7</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56.90</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r>
            </a:tbl>
          </a:graphicData>
        </a:graphic>
      </p:graphicFrame>
      <p:sp>
        <p:nvSpPr>
          <p:cNvPr name="Freeform 11" id="11"/>
          <p:cNvSpPr/>
          <p:nvPr/>
        </p:nvSpPr>
        <p:spPr>
          <a:xfrm flipH="true" flipV="false" rot="-5400000">
            <a:off x="6788602" y="4774723"/>
            <a:ext cx="2745464" cy="1732138"/>
          </a:xfrm>
          <a:custGeom>
            <a:avLst/>
            <a:gdLst/>
            <a:ahLst/>
            <a:cxnLst/>
            <a:rect r="r" b="b" t="t" l="l"/>
            <a:pathLst>
              <a:path h="1732138" w="2745464">
                <a:moveTo>
                  <a:pt x="2745464" y="0"/>
                </a:moveTo>
                <a:lnTo>
                  <a:pt x="0" y="0"/>
                </a:lnTo>
                <a:lnTo>
                  <a:pt x="0" y="1732139"/>
                </a:lnTo>
                <a:lnTo>
                  <a:pt x="2745464" y="1732139"/>
                </a:lnTo>
                <a:lnTo>
                  <a:pt x="2745464"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422943" y="2183528"/>
            <a:ext cx="7493089" cy="1589403"/>
          </a:xfrm>
          <a:prstGeom prst="rect">
            <a:avLst/>
          </a:prstGeom>
        </p:spPr>
        <p:txBody>
          <a:bodyPr anchor="t" rtlCol="false" tIns="0" lIns="0" bIns="0" rIns="0">
            <a:spAutoFit/>
          </a:bodyPr>
          <a:lstStyle/>
          <a:p>
            <a:pPr algn="just">
              <a:lnSpc>
                <a:spcPts val="3220"/>
              </a:lnSpc>
            </a:pPr>
            <a:r>
              <a:rPr lang="en-US" b="true" sz="2300" strike="noStrike" u="none">
                <a:solidFill>
                  <a:srgbClr val="FFFFFF"/>
                </a:solidFill>
                <a:latin typeface="Aileron Bold"/>
                <a:ea typeface="Aileron Bold"/>
                <a:cs typeface="Aileron Bold"/>
                <a:sym typeface="Aileron Bold"/>
              </a:rPr>
              <a:t>Sử dụng StandardScaler để chuẩn hóa các đặc trưng số (age, bmi, HbA1c_level, blood_glucose_level, hypertension, heart_disease).</a:t>
            </a:r>
          </a:p>
          <a:p>
            <a:pPr algn="just" marL="0" indent="0" lvl="0">
              <a:lnSpc>
                <a:spcPts val="3220"/>
              </a:lnSpc>
              <a:spcBef>
                <a:spcPct val="0"/>
              </a:spcBef>
            </a:pPr>
          </a:p>
        </p:txBody>
      </p:sp>
      <p:pic>
        <p:nvPicPr>
          <p:cNvPr name="Picture 13" id="13"/>
          <p:cNvPicPr>
            <a:picLocks noChangeAspect="true"/>
          </p:cNvPicPr>
          <p:nvPr/>
        </p:nvPicPr>
        <p:blipFill>
          <a:blip r:embed="rId11"/>
          <a:stretch>
            <a:fillRect/>
          </a:stretch>
        </p:blipFill>
        <p:spPr>
          <a:xfrm rot="0">
            <a:off x="21204" y="3354791"/>
            <a:ext cx="4820867" cy="2687740"/>
          </a:xfrm>
          <a:prstGeom prst="rect">
            <a:avLst/>
          </a:prstGeom>
        </p:spPr>
      </p:pic>
      <p:pic>
        <p:nvPicPr>
          <p:cNvPr name="Picture 14" id="14"/>
          <p:cNvPicPr>
            <a:picLocks noChangeAspect="true"/>
          </p:cNvPicPr>
          <p:nvPr/>
        </p:nvPicPr>
        <p:blipFill>
          <a:blip r:embed="rId12"/>
          <a:stretch>
            <a:fillRect/>
          </a:stretch>
        </p:blipFill>
        <p:spPr>
          <a:xfrm rot="0">
            <a:off x="-139278" y="7557984"/>
            <a:ext cx="6046482" cy="2355002"/>
          </a:xfrm>
          <a:prstGeom prst="rect">
            <a:avLst/>
          </a:prstGeom>
        </p:spPr>
      </p:pic>
      <p:sp>
        <p:nvSpPr>
          <p:cNvPr name="Freeform 15" id="15"/>
          <p:cNvSpPr/>
          <p:nvPr/>
        </p:nvSpPr>
        <p:spPr>
          <a:xfrm flipH="false" flipV="false" rot="0">
            <a:off x="422943" y="5998704"/>
            <a:ext cx="313613" cy="1268286"/>
          </a:xfrm>
          <a:custGeom>
            <a:avLst/>
            <a:gdLst/>
            <a:ahLst/>
            <a:cxnLst/>
            <a:rect r="r" b="b" t="t" l="l"/>
            <a:pathLst>
              <a:path h="1268286" w="313613">
                <a:moveTo>
                  <a:pt x="0" y="0"/>
                </a:moveTo>
                <a:lnTo>
                  <a:pt x="313613" y="0"/>
                </a:lnTo>
                <a:lnTo>
                  <a:pt x="313613" y="1268286"/>
                </a:lnTo>
                <a:lnTo>
                  <a:pt x="0" y="12682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true" flipV="false" rot="0">
            <a:off x="5642561" y="7953844"/>
            <a:ext cx="205836" cy="1664850"/>
          </a:xfrm>
          <a:custGeom>
            <a:avLst/>
            <a:gdLst/>
            <a:ahLst/>
            <a:cxnLst/>
            <a:rect r="r" b="b" t="t" l="l"/>
            <a:pathLst>
              <a:path h="1664850" w="205836">
                <a:moveTo>
                  <a:pt x="205836" y="0"/>
                </a:moveTo>
                <a:lnTo>
                  <a:pt x="0" y="0"/>
                </a:lnTo>
                <a:lnTo>
                  <a:pt x="0" y="1664849"/>
                </a:lnTo>
                <a:lnTo>
                  <a:pt x="205836" y="1664849"/>
                </a:lnTo>
                <a:lnTo>
                  <a:pt x="205836"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17</a:t>
            </a:r>
          </a:p>
        </p:txBody>
      </p:sp>
      <p:sp>
        <p:nvSpPr>
          <p:cNvPr name="TextBox 18" id="18"/>
          <p:cNvSpPr txBox="true"/>
          <p:nvPr/>
        </p:nvSpPr>
        <p:spPr>
          <a:xfrm rot="0">
            <a:off x="-306354" y="102887"/>
            <a:ext cx="8222385" cy="786892"/>
          </a:xfrm>
          <a:prstGeom prst="rect">
            <a:avLst/>
          </a:prstGeom>
        </p:spPr>
        <p:txBody>
          <a:bodyPr anchor="t" rtlCol="false" tIns="0" lIns="0" bIns="0" rIns="0">
            <a:spAutoFit/>
          </a:bodyPr>
          <a:lstStyle/>
          <a:p>
            <a:pPr algn="ctr" marL="0" indent="0" lvl="0">
              <a:lnSpc>
                <a:spcPts val="6343"/>
              </a:lnSpc>
              <a:spcBef>
                <a:spcPct val="0"/>
              </a:spcBef>
            </a:pPr>
            <a:r>
              <a:rPr lang="en-US" b="true" sz="5199">
                <a:solidFill>
                  <a:srgbClr val="FCFFFB"/>
                </a:solidFill>
                <a:latin typeface="Montserrat Bold"/>
                <a:ea typeface="Montserrat Bold"/>
                <a:cs typeface="Montserrat Bold"/>
                <a:sym typeface="Montserrat Bold"/>
              </a:rPr>
              <a:t>3.1 Tiền xử lý dữ liệu </a:t>
            </a:r>
          </a:p>
        </p:txBody>
      </p:sp>
      <p:sp>
        <p:nvSpPr>
          <p:cNvPr name="TextBox 19" id="19"/>
          <p:cNvSpPr txBox="true"/>
          <p:nvPr/>
        </p:nvSpPr>
        <p:spPr>
          <a:xfrm rot="0">
            <a:off x="422943" y="6090707"/>
            <a:ext cx="6558709" cy="1108708"/>
          </a:xfrm>
          <a:prstGeom prst="rect">
            <a:avLst/>
          </a:prstGeom>
        </p:spPr>
        <p:txBody>
          <a:bodyPr anchor="t" rtlCol="false" tIns="0" lIns="0" bIns="0" rIns="0">
            <a:spAutoFit/>
          </a:bodyPr>
          <a:lstStyle/>
          <a:p>
            <a:pPr algn="ctr">
              <a:lnSpc>
                <a:spcPts val="2940"/>
              </a:lnSpc>
              <a:spcBef>
                <a:spcPct val="0"/>
              </a:spcBef>
            </a:pPr>
            <a:r>
              <a:rPr lang="en-US" sz="2100">
                <a:solidFill>
                  <a:srgbClr val="FFFFFF"/>
                </a:solidFill>
                <a:latin typeface="Aileron"/>
                <a:ea typeface="Aileron"/>
                <a:cs typeface="Aileron"/>
                <a:sym typeface="Aileron"/>
              </a:rPr>
              <a:t>𝑥𝑖​  là phần tử thứ 𝑖 của vector đặc trưng ban đầu.</a:t>
            </a:r>
          </a:p>
          <a:p>
            <a:pPr algn="ctr">
              <a:lnSpc>
                <a:spcPts val="2940"/>
              </a:lnSpc>
              <a:spcBef>
                <a:spcPct val="0"/>
              </a:spcBef>
            </a:pPr>
            <a:r>
              <a:rPr lang="en-US" sz="2100">
                <a:solidFill>
                  <a:srgbClr val="FFFFFF"/>
                </a:solidFill>
                <a:latin typeface="Aileron"/>
                <a:ea typeface="Aileron"/>
                <a:cs typeface="Aileron"/>
                <a:sym typeface="Aileron"/>
              </a:rPr>
              <a:t>𝜇 ( 𝑥 ⃗ ) là giá trị trung bình của vector đặc trưng.                  𝜎 ( 𝑥 ⃗ ) là độ lệch chuẩn của vector đặc trưng.</a:t>
            </a:r>
          </a:p>
        </p:txBody>
      </p:sp>
      <p:sp>
        <p:nvSpPr>
          <p:cNvPr name="TextBox 20" id="20"/>
          <p:cNvSpPr txBox="true"/>
          <p:nvPr/>
        </p:nvSpPr>
        <p:spPr>
          <a:xfrm rot="0">
            <a:off x="9144000" y="560324"/>
            <a:ext cx="6310759" cy="468376"/>
          </a:xfrm>
          <a:prstGeom prst="rect">
            <a:avLst/>
          </a:prstGeom>
        </p:spPr>
        <p:txBody>
          <a:bodyPr anchor="t" rtlCol="false" tIns="0" lIns="0" bIns="0" rIns="0">
            <a:spAutoFit/>
          </a:bodyPr>
          <a:lstStyle/>
          <a:p>
            <a:pPr algn="ctr">
              <a:lnSpc>
                <a:spcPts val="3782"/>
              </a:lnSpc>
              <a:spcBef>
                <a:spcPct val="0"/>
              </a:spcBef>
            </a:pPr>
            <a:r>
              <a:rPr lang="en-US" b="true" sz="3100">
                <a:solidFill>
                  <a:srgbClr val="FFFFFF"/>
                </a:solidFill>
                <a:latin typeface="Montserrat Heavy"/>
                <a:ea typeface="Montserrat Heavy"/>
                <a:cs typeface="Montserrat Heavy"/>
                <a:sym typeface="Montserrat Heavy"/>
              </a:rPr>
              <a:t>ví dụ: lấy 3 mẫu thử đầu tiên  </a:t>
            </a:r>
          </a:p>
        </p:txBody>
      </p:sp>
      <p:sp>
        <p:nvSpPr>
          <p:cNvPr name="TextBox 21" id="21"/>
          <p:cNvSpPr txBox="true"/>
          <p:nvPr/>
        </p:nvSpPr>
        <p:spPr>
          <a:xfrm rot="0">
            <a:off x="5642561" y="8456532"/>
            <a:ext cx="2374428" cy="661162"/>
          </a:xfrm>
          <a:prstGeom prst="rect">
            <a:avLst/>
          </a:prstGeom>
        </p:spPr>
        <p:txBody>
          <a:bodyPr anchor="t" rtlCol="false" tIns="0" lIns="0" bIns="0" rIns="0">
            <a:spAutoFit/>
          </a:bodyPr>
          <a:lstStyle/>
          <a:p>
            <a:pPr algn="ctr">
              <a:lnSpc>
                <a:spcPts val="2684"/>
              </a:lnSpc>
              <a:spcBef>
                <a:spcPct val="0"/>
              </a:spcBef>
            </a:pPr>
            <a:r>
              <a:rPr lang="en-US" sz="2200" i="true">
                <a:solidFill>
                  <a:srgbClr val="FFFFFF"/>
                </a:solidFill>
                <a:latin typeface="Montserrat Italics"/>
                <a:ea typeface="Montserrat Italics"/>
                <a:cs typeface="Montserrat Italics"/>
                <a:sym typeface="Montserrat Italics"/>
              </a:rPr>
              <a:t>n: là tổng số lượng mẫu</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93229"/>
        </a:solidFill>
      </p:bgPr>
    </p:bg>
    <p:spTree>
      <p:nvGrpSpPr>
        <p:cNvPr id="1" name=""/>
        <p:cNvGrpSpPr/>
        <p:nvPr/>
      </p:nvGrpSpPr>
      <p:grpSpPr>
        <a:xfrm>
          <a:off x="0" y="0"/>
          <a:ext cx="0" cy="0"/>
          <a:chOff x="0" y="0"/>
          <a:chExt cx="0" cy="0"/>
        </a:xfrm>
      </p:grpSpPr>
      <p:sp>
        <p:nvSpPr>
          <p:cNvPr name="Freeform 2" id="2"/>
          <p:cNvSpPr/>
          <p:nvPr/>
        </p:nvSpPr>
        <p:spPr>
          <a:xfrm flipH="false" flipV="false" rot="0">
            <a:off x="1200076" y="8611234"/>
            <a:ext cx="2179052" cy="647066"/>
          </a:xfrm>
          <a:custGeom>
            <a:avLst/>
            <a:gdLst/>
            <a:ahLst/>
            <a:cxnLst/>
            <a:rect r="r" b="b" t="t" l="l"/>
            <a:pathLst>
              <a:path h="647066" w="2179052">
                <a:moveTo>
                  <a:pt x="0" y="0"/>
                </a:moveTo>
                <a:lnTo>
                  <a:pt x="2179052" y="0"/>
                </a:lnTo>
                <a:lnTo>
                  <a:pt x="2179052" y="647066"/>
                </a:lnTo>
                <a:lnTo>
                  <a:pt x="0" y="6470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591026" y="5156215"/>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4908872" y="5044571"/>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14917343" y="8611234"/>
            <a:ext cx="2179052" cy="647066"/>
          </a:xfrm>
          <a:custGeom>
            <a:avLst/>
            <a:gdLst/>
            <a:ahLst/>
            <a:cxnLst/>
            <a:rect r="r" b="b" t="t" l="l"/>
            <a:pathLst>
              <a:path h="647066" w="2179052">
                <a:moveTo>
                  <a:pt x="0" y="0"/>
                </a:moveTo>
                <a:lnTo>
                  <a:pt x="2179051" y="0"/>
                </a:lnTo>
                <a:lnTo>
                  <a:pt x="2179051" y="647066"/>
                </a:lnTo>
                <a:lnTo>
                  <a:pt x="0" y="6470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6702170" y="9726707"/>
            <a:ext cx="1763393" cy="262906"/>
          </a:xfrm>
          <a:custGeom>
            <a:avLst/>
            <a:gdLst/>
            <a:ahLst/>
            <a:cxnLst/>
            <a:rect r="r" b="b" t="t" l="l"/>
            <a:pathLst>
              <a:path h="262906" w="1763393">
                <a:moveTo>
                  <a:pt x="0" y="0"/>
                </a:moveTo>
                <a:lnTo>
                  <a:pt x="1763393" y="0"/>
                </a:lnTo>
                <a:lnTo>
                  <a:pt x="1763393" y="262906"/>
                </a:lnTo>
                <a:lnTo>
                  <a:pt x="0" y="2629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aphicFrame>
        <p:nvGraphicFramePr>
          <p:cNvPr name="Table 7" id="7"/>
          <p:cNvGraphicFramePr>
            <a:graphicFrameLocks noGrp="true"/>
          </p:cNvGraphicFramePr>
          <p:nvPr/>
        </p:nvGraphicFramePr>
        <p:xfrm>
          <a:off x="9431382" y="5345468"/>
          <a:ext cx="7732278" cy="4214457"/>
        </p:xfrm>
        <a:graphic>
          <a:graphicData uri="http://schemas.openxmlformats.org/drawingml/2006/table">
            <a:tbl>
              <a:tblPr/>
              <a:tblGrid>
                <a:gridCol w="1282983"/>
                <a:gridCol w="1282983"/>
                <a:gridCol w="1499482"/>
                <a:gridCol w="1666457"/>
                <a:gridCol w="2000373"/>
              </a:tblGrid>
              <a:tr h="1532739">
                <a:tc>
                  <a:txBody>
                    <a:bodyPr anchor="t" rtlCol="false"/>
                    <a:lstStyle/>
                    <a:p>
                      <a:pPr algn="ctr">
                        <a:lnSpc>
                          <a:spcPts val="2800"/>
                        </a:lnSpc>
                        <a:defRPr/>
                      </a:pPr>
                      <a:r>
                        <a:rPr lang="en-US" sz="2000" b="true">
                          <a:solidFill>
                            <a:srgbClr val="FFFFFF"/>
                          </a:solidFill>
                          <a:latin typeface="Noto Serif Display Bold"/>
                          <a:ea typeface="Noto Serif Display Bold"/>
                          <a:cs typeface="Noto Serif Display Bold"/>
                          <a:sym typeface="Noto Serif Display Bold"/>
                        </a:rPr>
                        <a:t>STT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b="true">
                          <a:solidFill>
                            <a:srgbClr val="FFFFFF"/>
                          </a:solidFill>
                          <a:latin typeface="Noto Serif Display Bold"/>
                          <a:ea typeface="Noto Serif Display Bold"/>
                          <a:cs typeface="Noto Serif Display Bold"/>
                          <a:sym typeface="Noto Serif Display Bold"/>
                        </a:rPr>
                        <a:t>age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b="true">
                          <a:solidFill>
                            <a:srgbClr val="FFFFFF"/>
                          </a:solidFill>
                          <a:latin typeface="Noto Serif Display Bold"/>
                          <a:ea typeface="Noto Serif Display Bold"/>
                          <a:cs typeface="Noto Serif Display Bold"/>
                          <a:sym typeface="Noto Serif Display Bold"/>
                        </a:rPr>
                        <a:t>bmi</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b="true">
                          <a:solidFill>
                            <a:srgbClr val="FFFFFF"/>
                          </a:solidFill>
                          <a:latin typeface="Noto Serif Display Bold"/>
                          <a:ea typeface="Noto Serif Display Bold"/>
                          <a:cs typeface="Noto Serif Display Bold"/>
                          <a:sym typeface="Noto Serif Display Bold"/>
                        </a:rPr>
                        <a:t>HbA1c_level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60"/>
                        </a:lnSpc>
                        <a:defRPr/>
                      </a:pPr>
                      <a:r>
                        <a:rPr lang="en-US" sz="1900" b="true">
                          <a:solidFill>
                            <a:srgbClr val="FFFFFF"/>
                          </a:solidFill>
                          <a:latin typeface="Noto Serif Display Bold"/>
                          <a:ea typeface="Noto Serif Display Bold"/>
                          <a:cs typeface="Noto Serif Display Bold"/>
                          <a:sym typeface="Noto Serif Display Bold"/>
                        </a:rPr>
                        <a:t>blood_glucose_level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93906">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0.86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-0.99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0.43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0.25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93906">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b="true">
                          <a:solidFill>
                            <a:srgbClr val="FFFFFF"/>
                          </a:solidFill>
                          <a:latin typeface="Noto Serif Display Bold"/>
                          <a:ea typeface="Noto Serif Display Bold"/>
                          <a:cs typeface="Noto Serif Display Bold"/>
                          <a:sym typeface="Noto Serif Display Bold"/>
                        </a:rPr>
                        <a:t>0.03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0.43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93906">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-0.79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0.49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-0.86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0.56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8" id="8"/>
          <p:cNvSpPr txBox="true"/>
          <p:nvPr/>
        </p:nvSpPr>
        <p:spPr>
          <a:xfrm rot="0">
            <a:off x="-2241218" y="889779"/>
            <a:ext cx="12020784" cy="665099"/>
          </a:xfrm>
          <a:prstGeom prst="rect">
            <a:avLst/>
          </a:prstGeom>
        </p:spPr>
        <p:txBody>
          <a:bodyPr anchor="t" rtlCol="false" tIns="0" lIns="0" bIns="0" rIns="0">
            <a:spAutoFit/>
          </a:bodyPr>
          <a:lstStyle/>
          <a:p>
            <a:pPr algn="ctr" marL="0" indent="0" lvl="0">
              <a:lnSpc>
                <a:spcPts val="5368"/>
              </a:lnSpc>
              <a:spcBef>
                <a:spcPct val="0"/>
              </a:spcBef>
            </a:pPr>
            <a:r>
              <a:rPr lang="en-US" b="true" sz="4400">
                <a:solidFill>
                  <a:srgbClr val="FCFFFB"/>
                </a:solidFill>
                <a:latin typeface="Montserrat Bold"/>
                <a:ea typeface="Montserrat Bold"/>
                <a:cs typeface="Montserrat Bold"/>
                <a:sym typeface="Montserrat Bold"/>
              </a:rPr>
              <a:t>e. Tiền xử lý scaler</a:t>
            </a:r>
          </a:p>
        </p:txBody>
      </p:sp>
      <p:graphicFrame>
        <p:nvGraphicFramePr>
          <p:cNvPr name="Table 9" id="9"/>
          <p:cNvGraphicFramePr>
            <a:graphicFrameLocks noGrp="true"/>
          </p:cNvGraphicFramePr>
          <p:nvPr/>
        </p:nvGraphicFramePr>
        <p:xfrm>
          <a:off x="9431382" y="641294"/>
          <a:ext cx="6671439" cy="3545444"/>
        </p:xfrm>
        <a:graphic>
          <a:graphicData uri="http://schemas.openxmlformats.org/drawingml/2006/table">
            <a:tbl>
              <a:tblPr/>
              <a:tblGrid>
                <a:gridCol w="1432040"/>
                <a:gridCol w="1432040"/>
                <a:gridCol w="2045079"/>
                <a:gridCol w="1762279"/>
              </a:tblGrid>
              <a:tr h="1186644">
                <a:tc>
                  <a:txBody>
                    <a:bodyPr anchor="t" rtlCol="false"/>
                    <a:lstStyle/>
                    <a:p>
                      <a:pPr algn="ctr">
                        <a:lnSpc>
                          <a:spcPts val="2415"/>
                        </a:lnSpc>
                        <a:defRPr/>
                      </a:pPr>
                      <a:r>
                        <a:rPr lang="en-US" sz="1725" b="true">
                          <a:solidFill>
                            <a:srgbClr val="FFFFFF"/>
                          </a:solidFill>
                          <a:latin typeface="Noto Serif Display Bold"/>
                          <a:ea typeface="Noto Serif Display Bold"/>
                          <a:cs typeface="Noto Serif Display Bold"/>
                          <a:sym typeface="Noto Serif Display Bold"/>
                        </a:rPr>
                        <a:t>age </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b="true">
                          <a:solidFill>
                            <a:srgbClr val="FFFFFF"/>
                          </a:solidFill>
                          <a:latin typeface="Noto Serif Display Bold"/>
                          <a:ea typeface="Noto Serif Display Bold"/>
                          <a:cs typeface="Noto Serif Display Bold"/>
                          <a:sym typeface="Noto Serif Display Bold"/>
                        </a:rPr>
                        <a:t>bmi </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HbA1c_level</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blood_glucose_level</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r>
              <a:tr h="929224">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80</a:t>
                      </a:r>
                      <a:endParaRPr lang="en-US" sz="1100"/>
                    </a:p>
                    <a:p>
                      <a:pPr algn="ctr">
                        <a:lnSpc>
                          <a:spcPts val="2415"/>
                        </a:lnSpc>
                      </a:pPr>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25.19</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6.6</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140</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r>
              <a:tr h="764823">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54</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27.32</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6.6</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80</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r>
              <a:tr h="664753">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28</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27.3</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5.7</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c>
                  <a:txBody>
                    <a:bodyPr anchor="t" rtlCol="false"/>
                    <a:lstStyle/>
                    <a:p>
                      <a:pPr algn="ctr">
                        <a:lnSpc>
                          <a:spcPts val="2415"/>
                        </a:lnSpc>
                        <a:defRPr/>
                      </a:pPr>
                      <a:r>
                        <a:rPr lang="en-US" sz="1725">
                          <a:solidFill>
                            <a:srgbClr val="FFFFFF"/>
                          </a:solidFill>
                          <a:latin typeface="Noto Serif Display"/>
                          <a:ea typeface="Noto Serif Display"/>
                          <a:cs typeface="Noto Serif Display"/>
                          <a:sym typeface="Noto Serif Display"/>
                        </a:rPr>
                        <a:t>158</a:t>
                      </a:r>
                      <a:endParaRPr lang="en-US" sz="1100"/>
                    </a:p>
                  </a:txBody>
                  <a:tcPr marL="164364" marR="164364" marT="164364" marB="164364" anchor="ctr">
                    <a:lnL cmpd="sng" algn="ctr" cap="flat" w="28363">
                      <a:solidFill>
                        <a:srgbClr val="FFFFFF"/>
                      </a:solidFill>
                      <a:prstDash val="solid"/>
                      <a:round/>
                      <a:headEnd type="none" w="med" len="med"/>
                      <a:tailEnd type="none" w="med" len="med"/>
                    </a:lnL>
                    <a:lnR cmpd="sng" algn="ctr" cap="flat" w="28363">
                      <a:solidFill>
                        <a:srgbClr val="FFFFFF"/>
                      </a:solidFill>
                      <a:prstDash val="solid"/>
                      <a:round/>
                      <a:headEnd type="none" w="med" len="med"/>
                      <a:tailEnd type="none" w="med" len="med"/>
                    </a:lnR>
                    <a:lnT cmpd="sng" algn="ctr" cap="flat" w="28363">
                      <a:solidFill>
                        <a:srgbClr val="FFFFFF"/>
                      </a:solidFill>
                      <a:prstDash val="solid"/>
                      <a:round/>
                      <a:headEnd type="none" w="med" len="med"/>
                      <a:tailEnd type="none" w="med" len="med"/>
                    </a:lnT>
                    <a:lnB cmpd="sng" algn="ctr" cap="flat" w="28363">
                      <a:solidFill>
                        <a:srgbClr val="FFFFFF"/>
                      </a:solidFill>
                      <a:prstDash val="solid"/>
                      <a:round/>
                      <a:headEnd type="none" w="med" len="med"/>
                      <a:tailEnd type="none" w="med" len="med"/>
                    </a:lnB>
                  </a:tcPr>
                </a:tc>
              </a:tr>
            </a:tbl>
          </a:graphicData>
        </a:graphic>
      </p:graphicFrame>
      <p:sp>
        <p:nvSpPr>
          <p:cNvPr name="Freeform 10" id="10"/>
          <p:cNvSpPr/>
          <p:nvPr/>
        </p:nvSpPr>
        <p:spPr>
          <a:xfrm flipH="true" flipV="false" rot="-5400000">
            <a:off x="6990591" y="4479399"/>
            <a:ext cx="2745464" cy="1732138"/>
          </a:xfrm>
          <a:custGeom>
            <a:avLst/>
            <a:gdLst/>
            <a:ahLst/>
            <a:cxnLst/>
            <a:rect r="r" b="b" t="t" l="l"/>
            <a:pathLst>
              <a:path h="1732138" w="2745464">
                <a:moveTo>
                  <a:pt x="2745464" y="0"/>
                </a:moveTo>
                <a:lnTo>
                  <a:pt x="0" y="0"/>
                </a:lnTo>
                <a:lnTo>
                  <a:pt x="0" y="1732138"/>
                </a:lnTo>
                <a:lnTo>
                  <a:pt x="2745464" y="1732138"/>
                </a:lnTo>
                <a:lnTo>
                  <a:pt x="2745464"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422943" y="2183528"/>
            <a:ext cx="7493089" cy="1589403"/>
          </a:xfrm>
          <a:prstGeom prst="rect">
            <a:avLst/>
          </a:prstGeom>
        </p:spPr>
        <p:txBody>
          <a:bodyPr anchor="t" rtlCol="false" tIns="0" lIns="0" bIns="0" rIns="0">
            <a:spAutoFit/>
          </a:bodyPr>
          <a:lstStyle/>
          <a:p>
            <a:pPr algn="just">
              <a:lnSpc>
                <a:spcPts val="3220"/>
              </a:lnSpc>
            </a:pPr>
            <a:r>
              <a:rPr lang="en-US" b="true" sz="2300" strike="noStrike" u="none">
                <a:solidFill>
                  <a:srgbClr val="FFFFFF"/>
                </a:solidFill>
                <a:latin typeface="Aileron Bold"/>
                <a:ea typeface="Aileron Bold"/>
                <a:cs typeface="Aileron Bold"/>
                <a:sym typeface="Aileron Bold"/>
              </a:rPr>
              <a:t>Sử dụng StandardScaler để chuẩn hóa các đặc trưng số (age, bmi, HbA1c_level, blood_glucose_level, hypertension, heart_disease).</a:t>
            </a:r>
          </a:p>
          <a:p>
            <a:pPr algn="just" marL="0" indent="0" lvl="0">
              <a:lnSpc>
                <a:spcPts val="3220"/>
              </a:lnSpc>
              <a:spcBef>
                <a:spcPct val="0"/>
              </a:spcBef>
            </a:pP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18</a:t>
            </a:r>
          </a:p>
        </p:txBody>
      </p:sp>
      <p:sp>
        <p:nvSpPr>
          <p:cNvPr name="TextBox 13" id="13"/>
          <p:cNvSpPr txBox="true"/>
          <p:nvPr/>
        </p:nvSpPr>
        <p:spPr>
          <a:xfrm rot="0">
            <a:off x="71285" y="102887"/>
            <a:ext cx="7914521" cy="786892"/>
          </a:xfrm>
          <a:prstGeom prst="rect">
            <a:avLst/>
          </a:prstGeom>
        </p:spPr>
        <p:txBody>
          <a:bodyPr anchor="t" rtlCol="false" tIns="0" lIns="0" bIns="0" rIns="0">
            <a:spAutoFit/>
          </a:bodyPr>
          <a:lstStyle/>
          <a:p>
            <a:pPr algn="ctr" marL="0" indent="0" lvl="0">
              <a:lnSpc>
                <a:spcPts val="6343"/>
              </a:lnSpc>
              <a:spcBef>
                <a:spcPct val="0"/>
              </a:spcBef>
            </a:pPr>
            <a:r>
              <a:rPr lang="en-US" b="true" sz="5199">
                <a:solidFill>
                  <a:srgbClr val="FCFFFB"/>
                </a:solidFill>
                <a:latin typeface="Montserrat Bold"/>
                <a:ea typeface="Montserrat Bold"/>
                <a:cs typeface="Montserrat Bold"/>
                <a:sym typeface="Montserrat Bold"/>
              </a:rPr>
              <a:t>3.1 Tiền xử lý dữ liệu </a:t>
            </a:r>
          </a:p>
        </p:txBody>
      </p:sp>
      <p:sp>
        <p:nvSpPr>
          <p:cNvPr name="TextBox 14" id="14"/>
          <p:cNvSpPr txBox="true"/>
          <p:nvPr/>
        </p:nvSpPr>
        <p:spPr>
          <a:xfrm rot="0">
            <a:off x="0" y="5599883"/>
            <a:ext cx="7295264" cy="389253"/>
          </a:xfrm>
          <a:prstGeom prst="rect">
            <a:avLst/>
          </a:prstGeom>
        </p:spPr>
        <p:txBody>
          <a:bodyPr anchor="t" rtlCol="false" tIns="0" lIns="0" bIns="0" rIns="0">
            <a:spAutoFit/>
          </a:bodyPr>
          <a:lstStyle/>
          <a:p>
            <a:pPr algn="ctr">
              <a:lnSpc>
                <a:spcPts val="3220"/>
              </a:lnSpc>
              <a:spcBef>
                <a:spcPct val="0"/>
              </a:spcBef>
            </a:pPr>
            <a:r>
              <a:rPr lang="en-US" sz="2300">
                <a:solidFill>
                  <a:srgbClr val="FFFFFF"/>
                </a:solidFill>
                <a:latin typeface="Aileron"/>
                <a:ea typeface="Aileron"/>
                <a:cs typeface="Aileron"/>
                <a:sym typeface="Aileron"/>
              </a:rPr>
              <a:t>Giả sử tính đặc trưng của tuổi dòng đầu tiên : </a:t>
            </a:r>
          </a:p>
        </p:txBody>
      </p:sp>
      <p:pic>
        <p:nvPicPr>
          <p:cNvPr name="Picture 15" id="15"/>
          <p:cNvPicPr>
            <a:picLocks noChangeAspect="true"/>
          </p:cNvPicPr>
          <p:nvPr/>
        </p:nvPicPr>
        <p:blipFill>
          <a:blip r:embed="rId10"/>
          <a:stretch>
            <a:fillRect/>
          </a:stretch>
        </p:blipFill>
        <p:spPr>
          <a:xfrm rot="0">
            <a:off x="-12320" y="7531562"/>
            <a:ext cx="7240157" cy="2159345"/>
          </a:xfrm>
          <a:prstGeom prst="rect">
            <a:avLst/>
          </a:prstGeom>
        </p:spPr>
      </p:pic>
      <p:pic>
        <p:nvPicPr>
          <p:cNvPr name="Picture 16" id="16"/>
          <p:cNvPicPr>
            <a:picLocks noChangeAspect="true"/>
          </p:cNvPicPr>
          <p:nvPr/>
        </p:nvPicPr>
        <p:blipFill>
          <a:blip r:embed="rId11"/>
          <a:stretch>
            <a:fillRect/>
          </a:stretch>
        </p:blipFill>
        <p:spPr>
          <a:xfrm rot="0">
            <a:off x="492404" y="3059467"/>
            <a:ext cx="4820867" cy="2687740"/>
          </a:xfrm>
          <a:prstGeom prst="rect">
            <a:avLst/>
          </a:prstGeom>
        </p:spPr>
      </p:pic>
      <p:pic>
        <p:nvPicPr>
          <p:cNvPr name="Picture 17" id="17"/>
          <p:cNvPicPr>
            <a:picLocks noChangeAspect="true"/>
          </p:cNvPicPr>
          <p:nvPr/>
        </p:nvPicPr>
        <p:blipFill>
          <a:blip r:embed="rId12"/>
          <a:stretch>
            <a:fillRect/>
          </a:stretch>
        </p:blipFill>
        <p:spPr>
          <a:xfrm rot="0">
            <a:off x="4522" y="5679600"/>
            <a:ext cx="7038049" cy="1656723"/>
          </a:xfrm>
          <a:prstGeom prst="rect">
            <a:avLst/>
          </a:prstGeom>
        </p:spPr>
      </p:pic>
      <p:pic>
        <p:nvPicPr>
          <p:cNvPr name="Picture 18" id="18"/>
          <p:cNvPicPr>
            <a:picLocks noChangeAspect="true"/>
          </p:cNvPicPr>
          <p:nvPr/>
        </p:nvPicPr>
        <p:blipFill>
          <a:blip r:embed="rId13"/>
          <a:stretch>
            <a:fillRect/>
          </a:stretch>
        </p:blipFill>
        <p:spPr>
          <a:xfrm rot="0">
            <a:off x="246379" y="6624335"/>
            <a:ext cx="4135760" cy="1173008"/>
          </a:xfrm>
          <a:prstGeom prst="rect">
            <a:avLst/>
          </a:prstGeom>
        </p:spPr>
      </p:pic>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00076" y="8611234"/>
            <a:ext cx="2179052" cy="647066"/>
          </a:xfrm>
          <a:custGeom>
            <a:avLst/>
            <a:gdLst/>
            <a:ahLst/>
            <a:cxnLst/>
            <a:rect r="r" b="b" t="t" l="l"/>
            <a:pathLst>
              <a:path h="647066" w="2179052">
                <a:moveTo>
                  <a:pt x="0" y="0"/>
                </a:moveTo>
                <a:lnTo>
                  <a:pt x="2179052" y="0"/>
                </a:lnTo>
                <a:lnTo>
                  <a:pt x="2179052" y="647066"/>
                </a:lnTo>
                <a:lnTo>
                  <a:pt x="0" y="647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191606" y="5044571"/>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4908872" y="5044571"/>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14917343" y="8611234"/>
            <a:ext cx="2179052" cy="647066"/>
          </a:xfrm>
          <a:custGeom>
            <a:avLst/>
            <a:gdLst/>
            <a:ahLst/>
            <a:cxnLst/>
            <a:rect r="r" b="b" t="t" l="l"/>
            <a:pathLst>
              <a:path h="647066" w="2179052">
                <a:moveTo>
                  <a:pt x="0" y="0"/>
                </a:moveTo>
                <a:lnTo>
                  <a:pt x="2179051" y="0"/>
                </a:lnTo>
                <a:lnTo>
                  <a:pt x="2179051" y="647066"/>
                </a:lnTo>
                <a:lnTo>
                  <a:pt x="0" y="647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0">
            <a:off x="6702170" y="9726707"/>
            <a:ext cx="1763393" cy="262906"/>
          </a:xfrm>
          <a:custGeom>
            <a:avLst/>
            <a:gdLst/>
            <a:ahLst/>
            <a:cxnLst/>
            <a:rect r="r" b="b" t="t" l="l"/>
            <a:pathLst>
              <a:path h="262906" w="1763393">
                <a:moveTo>
                  <a:pt x="0" y="0"/>
                </a:moveTo>
                <a:lnTo>
                  <a:pt x="1763393" y="0"/>
                </a:lnTo>
                <a:lnTo>
                  <a:pt x="1763393" y="262906"/>
                </a:lnTo>
                <a:lnTo>
                  <a:pt x="0" y="2629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aphicFrame>
        <p:nvGraphicFramePr>
          <p:cNvPr name="Table 8" id="8"/>
          <p:cNvGraphicFramePr>
            <a:graphicFrameLocks noGrp="true"/>
          </p:cNvGraphicFramePr>
          <p:nvPr/>
        </p:nvGraphicFramePr>
        <p:xfrm>
          <a:off x="8661938" y="1222328"/>
          <a:ext cx="8434457" cy="7077075"/>
        </p:xfrm>
        <a:graphic>
          <a:graphicData uri="http://schemas.openxmlformats.org/drawingml/2006/table">
            <a:tbl>
              <a:tblPr/>
              <a:tblGrid>
                <a:gridCol w="1445733"/>
                <a:gridCol w="1445733"/>
                <a:gridCol w="1452327"/>
                <a:gridCol w="1860494"/>
                <a:gridCol w="2230170"/>
              </a:tblGrid>
              <a:tr h="1589836">
                <a:tc>
                  <a:txBody>
                    <a:bodyPr anchor="t" rtlCol="false"/>
                    <a:lstStyle/>
                    <a:p>
                      <a:pPr algn="ctr">
                        <a:lnSpc>
                          <a:spcPts val="2800"/>
                        </a:lnSpc>
                        <a:defRPr/>
                      </a:pPr>
                      <a:r>
                        <a:rPr lang="en-US" sz="2000" b="true">
                          <a:solidFill>
                            <a:srgbClr val="FFFFFF"/>
                          </a:solidFill>
                          <a:latin typeface="Noto Serif Display Bold"/>
                          <a:ea typeface="Noto Serif Display Bold"/>
                          <a:cs typeface="Noto Serif Display Bold"/>
                          <a:sym typeface="Noto Serif Display Bold"/>
                        </a:rPr>
                        <a:t>STT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b="true">
                          <a:solidFill>
                            <a:srgbClr val="FFFFFF"/>
                          </a:solidFill>
                          <a:latin typeface="Noto Serif Display Bold"/>
                          <a:ea typeface="Noto Serif Display Bold"/>
                          <a:cs typeface="Noto Serif Display Bold"/>
                          <a:sym typeface="Noto Serif Display Bold"/>
                        </a:rPr>
                        <a:t>age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b="true">
                          <a:solidFill>
                            <a:srgbClr val="FFFFFF"/>
                          </a:solidFill>
                          <a:latin typeface="Noto Serif Display Bold"/>
                          <a:ea typeface="Noto Serif Display Bold"/>
                          <a:cs typeface="Noto Serif Display Bold"/>
                          <a:sym typeface="Noto Serif Display Bold"/>
                        </a:rPr>
                        <a:t>bmi</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b="true">
                          <a:solidFill>
                            <a:srgbClr val="FFFFFF"/>
                          </a:solidFill>
                          <a:latin typeface="Noto Serif Display Bold"/>
                          <a:ea typeface="Noto Serif Display Bold"/>
                          <a:cs typeface="Noto Serif Display Bold"/>
                          <a:sym typeface="Noto Serif Display Bold"/>
                        </a:rPr>
                        <a:t>HbA1c_level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60"/>
                        </a:lnSpc>
                        <a:defRPr/>
                      </a:pPr>
                      <a:r>
                        <a:rPr lang="en-US" sz="1900" b="true">
                          <a:solidFill>
                            <a:srgbClr val="FFFFFF"/>
                          </a:solidFill>
                          <a:latin typeface="Noto Serif Display Bold"/>
                          <a:ea typeface="Noto Serif Display Bold"/>
                          <a:cs typeface="Noto Serif Display Bold"/>
                          <a:sym typeface="Noto Serif Display Bold"/>
                        </a:rPr>
                        <a:t>blood_glucose_level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88473">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 1.69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-0.32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1.00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0.05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4692">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b="true">
                          <a:solidFill>
                            <a:srgbClr val="FFFFFF"/>
                          </a:solidFill>
                          <a:latin typeface="Noto Serif Display Bold"/>
                          <a:ea typeface="Noto Serif Display Bold"/>
                          <a:cs typeface="Noto Serif Display Bold"/>
                          <a:sym typeface="Noto Serif Display Bold"/>
                        </a:rPr>
                        <a:t> 0.52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-0.00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1.00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-1.40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4692">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-0.66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-0.00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 0.16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 0.49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4692">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4692">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10088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-1.47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-0.00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 0.26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 0.05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9" id="9"/>
          <p:cNvSpPr txBox="true"/>
          <p:nvPr/>
        </p:nvSpPr>
        <p:spPr>
          <a:xfrm rot="0">
            <a:off x="-2708811" y="889779"/>
            <a:ext cx="12488376" cy="665099"/>
          </a:xfrm>
          <a:prstGeom prst="rect">
            <a:avLst/>
          </a:prstGeom>
        </p:spPr>
        <p:txBody>
          <a:bodyPr anchor="t" rtlCol="false" tIns="0" lIns="0" bIns="0" rIns="0">
            <a:spAutoFit/>
          </a:bodyPr>
          <a:lstStyle/>
          <a:p>
            <a:pPr algn="ctr" marL="0" indent="0" lvl="0">
              <a:lnSpc>
                <a:spcPts val="5368"/>
              </a:lnSpc>
              <a:spcBef>
                <a:spcPct val="0"/>
              </a:spcBef>
            </a:pPr>
            <a:r>
              <a:rPr lang="en-US" b="true" sz="4400">
                <a:solidFill>
                  <a:srgbClr val="FCFFFB"/>
                </a:solidFill>
                <a:latin typeface="Montserrat Bold"/>
                <a:ea typeface="Montserrat Bold"/>
                <a:cs typeface="Montserrat Bold"/>
                <a:sym typeface="Montserrat Bold"/>
              </a:rPr>
              <a:t>e.Tiền xử lý scaler</a:t>
            </a:r>
          </a:p>
        </p:txBody>
      </p:sp>
      <p:sp>
        <p:nvSpPr>
          <p:cNvPr name="TextBox 10" id="10"/>
          <p:cNvSpPr txBox="true"/>
          <p:nvPr/>
        </p:nvSpPr>
        <p:spPr>
          <a:xfrm rot="0">
            <a:off x="422943" y="2183528"/>
            <a:ext cx="7493089" cy="1589403"/>
          </a:xfrm>
          <a:prstGeom prst="rect">
            <a:avLst/>
          </a:prstGeom>
        </p:spPr>
        <p:txBody>
          <a:bodyPr anchor="t" rtlCol="false" tIns="0" lIns="0" bIns="0" rIns="0">
            <a:spAutoFit/>
          </a:bodyPr>
          <a:lstStyle/>
          <a:p>
            <a:pPr algn="just">
              <a:lnSpc>
                <a:spcPts val="3220"/>
              </a:lnSpc>
            </a:pPr>
            <a:r>
              <a:rPr lang="en-US" b="true" sz="2300" strike="noStrike" u="none">
                <a:solidFill>
                  <a:srgbClr val="C3D3AE"/>
                </a:solidFill>
                <a:latin typeface="Aileron Bold"/>
                <a:ea typeface="Aileron Bold"/>
                <a:cs typeface="Aileron Bold"/>
                <a:sym typeface="Aileron Bold"/>
              </a:rPr>
              <a:t>Sử dụng StandardScaler để chuẩn hóa các đặc trưng số (age, bmi, HbA1c_level, blood_glucose_level, hypertension, heart_disease).</a:t>
            </a:r>
          </a:p>
          <a:p>
            <a:pPr algn="just" marL="0" indent="0" lvl="0">
              <a:lnSpc>
                <a:spcPts val="3220"/>
              </a:lnSpc>
              <a:spcBef>
                <a:spcPct val="0"/>
              </a:spcBef>
            </a:pP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19</a:t>
            </a:r>
          </a:p>
        </p:txBody>
      </p:sp>
      <p:sp>
        <p:nvSpPr>
          <p:cNvPr name="TextBox 12" id="12"/>
          <p:cNvSpPr txBox="true"/>
          <p:nvPr/>
        </p:nvSpPr>
        <p:spPr>
          <a:xfrm rot="0">
            <a:off x="-306354" y="102887"/>
            <a:ext cx="8222385" cy="786892"/>
          </a:xfrm>
          <a:prstGeom prst="rect">
            <a:avLst/>
          </a:prstGeom>
        </p:spPr>
        <p:txBody>
          <a:bodyPr anchor="t" rtlCol="false" tIns="0" lIns="0" bIns="0" rIns="0">
            <a:spAutoFit/>
          </a:bodyPr>
          <a:lstStyle/>
          <a:p>
            <a:pPr algn="ctr" marL="0" indent="0" lvl="0">
              <a:lnSpc>
                <a:spcPts val="6343"/>
              </a:lnSpc>
              <a:spcBef>
                <a:spcPct val="0"/>
              </a:spcBef>
            </a:pPr>
            <a:r>
              <a:rPr lang="en-US" b="true" sz="5199">
                <a:solidFill>
                  <a:srgbClr val="FCFFFB"/>
                </a:solidFill>
                <a:latin typeface="Montserrat Bold"/>
                <a:ea typeface="Montserrat Bold"/>
                <a:cs typeface="Montserrat Bold"/>
                <a:sym typeface="Montserrat Bold"/>
              </a:rPr>
              <a:t>3.1 Tiền xử lý dữ liệu </a:t>
            </a:r>
          </a:p>
        </p:txBody>
      </p:sp>
      <p:sp>
        <p:nvSpPr>
          <p:cNvPr name="TextBox 13" id="13"/>
          <p:cNvSpPr txBox="true"/>
          <p:nvPr/>
        </p:nvSpPr>
        <p:spPr>
          <a:xfrm rot="0">
            <a:off x="0" y="6090707"/>
            <a:ext cx="7295264" cy="1108708"/>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Aileron Heavy"/>
                <a:ea typeface="Aileron Heavy"/>
                <a:cs typeface="Aileron Heavy"/>
                <a:sym typeface="Aileron Heavy"/>
              </a:rPr>
              <a:t>𝑥 𝑖​là phần tử thứ 𝑖 của vector đặc trưng ban đầu.</a:t>
            </a:r>
          </a:p>
          <a:p>
            <a:pPr algn="ctr">
              <a:lnSpc>
                <a:spcPts val="2940"/>
              </a:lnSpc>
              <a:spcBef>
                <a:spcPct val="0"/>
              </a:spcBef>
            </a:pPr>
            <a:r>
              <a:rPr lang="en-US" b="true" sz="2100">
                <a:solidFill>
                  <a:srgbClr val="FFFFFF"/>
                </a:solidFill>
                <a:latin typeface="Aileron Heavy"/>
                <a:ea typeface="Aileron Heavy"/>
                <a:cs typeface="Aileron Heavy"/>
                <a:sym typeface="Aileron Heavy"/>
              </a:rPr>
              <a:t>𝜇 ( 𝑥 ⃗ ) là giá trị trung bình của vector đặc trưng.</a:t>
            </a:r>
          </a:p>
          <a:p>
            <a:pPr algn="ctr">
              <a:lnSpc>
                <a:spcPts val="2940"/>
              </a:lnSpc>
              <a:spcBef>
                <a:spcPct val="0"/>
              </a:spcBef>
            </a:pPr>
            <a:r>
              <a:rPr lang="en-US" b="true" sz="2100">
                <a:solidFill>
                  <a:srgbClr val="FFFFFF"/>
                </a:solidFill>
                <a:latin typeface="Aileron Heavy"/>
                <a:ea typeface="Aileron Heavy"/>
                <a:cs typeface="Aileron Heavy"/>
                <a:sym typeface="Aileron Heavy"/>
              </a:rPr>
              <a:t>𝜎 ( 𝑥 ⃗ ) là độ lệch chuẩn của vector đặc trưng.</a:t>
            </a:r>
          </a:p>
        </p:txBody>
      </p:sp>
      <p:sp>
        <p:nvSpPr>
          <p:cNvPr name="TextBox 14" id="14"/>
          <p:cNvSpPr txBox="true"/>
          <p:nvPr/>
        </p:nvSpPr>
        <p:spPr>
          <a:xfrm rot="0">
            <a:off x="8661938" y="547370"/>
            <a:ext cx="6767661" cy="481330"/>
          </a:xfrm>
          <a:prstGeom prst="rect">
            <a:avLst/>
          </a:prstGeom>
        </p:spPr>
        <p:txBody>
          <a:bodyPr anchor="t" rtlCol="false" tIns="0" lIns="0" bIns="0" rIns="0">
            <a:spAutoFit/>
          </a:bodyPr>
          <a:lstStyle/>
          <a:p>
            <a:pPr algn="ctr">
              <a:lnSpc>
                <a:spcPts val="3919"/>
              </a:lnSpc>
              <a:spcBef>
                <a:spcPct val="0"/>
              </a:spcBef>
            </a:pPr>
            <a:r>
              <a:rPr lang="en-US" b="true" sz="2799">
                <a:solidFill>
                  <a:srgbClr val="FFFFFF"/>
                </a:solidFill>
                <a:latin typeface="Aileron Bold"/>
                <a:ea typeface="Aileron Bold"/>
                <a:cs typeface="Aileron Bold"/>
                <a:sym typeface="Aileron Bold"/>
              </a:rPr>
              <a:t>Ứng dụng vào trong đề tài (10089 mẫu )</a:t>
            </a:r>
          </a:p>
        </p:txBody>
      </p:sp>
      <p:sp>
        <p:nvSpPr>
          <p:cNvPr name="TextBox 15" id="15"/>
          <p:cNvSpPr txBox="true"/>
          <p:nvPr/>
        </p:nvSpPr>
        <p:spPr>
          <a:xfrm rot="0">
            <a:off x="10952386" y="8545512"/>
            <a:ext cx="4122688" cy="389255"/>
          </a:xfrm>
          <a:prstGeom prst="rect">
            <a:avLst/>
          </a:prstGeom>
        </p:spPr>
        <p:txBody>
          <a:bodyPr anchor="t" rtlCol="false" tIns="0" lIns="0" bIns="0" rIns="0">
            <a:spAutoFit/>
          </a:bodyPr>
          <a:lstStyle/>
          <a:p>
            <a:pPr algn="ctr">
              <a:lnSpc>
                <a:spcPts val="3219"/>
              </a:lnSpc>
              <a:spcBef>
                <a:spcPct val="0"/>
              </a:spcBef>
            </a:pPr>
            <a:r>
              <a:rPr lang="en-US" b="true" sz="2299">
                <a:solidFill>
                  <a:srgbClr val="FFFFFF"/>
                </a:solidFill>
                <a:latin typeface="Noto Serif Display Bold"/>
                <a:ea typeface="Noto Serif Display Bold"/>
                <a:cs typeface="Noto Serif Display Bold"/>
                <a:sym typeface="Noto Serif Display Bold"/>
              </a:rPr>
              <a:t>Kết quả khi tiền xử lý Scaler</a:t>
            </a:r>
          </a:p>
        </p:txBody>
      </p:sp>
      <p:pic>
        <p:nvPicPr>
          <p:cNvPr name="Picture 16" id="16"/>
          <p:cNvPicPr>
            <a:picLocks noChangeAspect="true"/>
          </p:cNvPicPr>
          <p:nvPr/>
        </p:nvPicPr>
        <p:blipFill>
          <a:blip r:embed="rId9"/>
          <a:stretch>
            <a:fillRect/>
          </a:stretch>
        </p:blipFill>
        <p:spPr>
          <a:xfrm rot="0">
            <a:off x="169926" y="3371192"/>
            <a:ext cx="4820867" cy="2687740"/>
          </a:xfrm>
          <a:prstGeom prst="rect">
            <a:avLst/>
          </a:prstGeom>
        </p:spPr>
      </p:pic>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4579278" y="3287535"/>
            <a:ext cx="4344172" cy="2459208"/>
            <a:chOff x="0" y="0"/>
            <a:chExt cx="1144144" cy="647693"/>
          </a:xfrm>
        </p:grpSpPr>
        <p:sp>
          <p:nvSpPr>
            <p:cNvPr name="Freeform 4" id="4"/>
            <p:cNvSpPr/>
            <p:nvPr/>
          </p:nvSpPr>
          <p:spPr>
            <a:xfrm flipH="false" flipV="false" rot="0">
              <a:off x="0" y="0"/>
              <a:ext cx="1144144" cy="647693"/>
            </a:xfrm>
            <a:custGeom>
              <a:avLst/>
              <a:gdLst/>
              <a:ahLst/>
              <a:cxnLst/>
              <a:rect r="r" b="b" t="t" l="l"/>
              <a:pathLst>
                <a:path h="647693" w="1144144">
                  <a:moveTo>
                    <a:pt x="76632" y="0"/>
                  </a:moveTo>
                  <a:lnTo>
                    <a:pt x="1067512" y="0"/>
                  </a:lnTo>
                  <a:cubicBezTo>
                    <a:pt x="1109835" y="0"/>
                    <a:pt x="1144144" y="34309"/>
                    <a:pt x="1144144" y="76632"/>
                  </a:cubicBezTo>
                  <a:lnTo>
                    <a:pt x="1144144" y="571061"/>
                  </a:lnTo>
                  <a:cubicBezTo>
                    <a:pt x="1144144" y="591385"/>
                    <a:pt x="1136070" y="610876"/>
                    <a:pt x="1121699" y="625248"/>
                  </a:cubicBezTo>
                  <a:cubicBezTo>
                    <a:pt x="1107328" y="639619"/>
                    <a:pt x="1087836" y="647693"/>
                    <a:pt x="1067512" y="647693"/>
                  </a:cubicBezTo>
                  <a:lnTo>
                    <a:pt x="76632" y="647693"/>
                  </a:lnTo>
                  <a:cubicBezTo>
                    <a:pt x="56308" y="647693"/>
                    <a:pt x="36816" y="639619"/>
                    <a:pt x="22445" y="625248"/>
                  </a:cubicBezTo>
                  <a:cubicBezTo>
                    <a:pt x="8074" y="610876"/>
                    <a:pt x="0" y="591385"/>
                    <a:pt x="0" y="571061"/>
                  </a:cubicBezTo>
                  <a:lnTo>
                    <a:pt x="0" y="76632"/>
                  </a:lnTo>
                  <a:cubicBezTo>
                    <a:pt x="0" y="56308"/>
                    <a:pt x="8074" y="36816"/>
                    <a:pt x="22445" y="22445"/>
                  </a:cubicBezTo>
                  <a:cubicBezTo>
                    <a:pt x="36816" y="8074"/>
                    <a:pt x="56308" y="0"/>
                    <a:pt x="76632" y="0"/>
                  </a:cubicBezTo>
                  <a:close/>
                </a:path>
              </a:pathLst>
            </a:custGeom>
            <a:solidFill>
              <a:srgbClr val="1E4436"/>
            </a:solidFill>
          </p:spPr>
        </p:sp>
        <p:sp>
          <p:nvSpPr>
            <p:cNvPr name="TextBox 5" id="5"/>
            <p:cNvSpPr txBox="true"/>
            <p:nvPr/>
          </p:nvSpPr>
          <p:spPr>
            <a:xfrm>
              <a:off x="0" y="-47625"/>
              <a:ext cx="1144144" cy="695318"/>
            </a:xfrm>
            <a:prstGeom prst="rect">
              <a:avLst/>
            </a:prstGeom>
          </p:spPr>
          <p:txBody>
            <a:bodyPr anchor="ctr" rtlCol="false" tIns="50800" lIns="50800" bIns="50800" rIns="50800"/>
            <a:lstStyle/>
            <a:p>
              <a:pPr algn="ctr">
                <a:lnSpc>
                  <a:spcPts val="3360"/>
                </a:lnSpc>
              </a:pPr>
            </a:p>
          </p:txBody>
        </p:sp>
      </p:grpSp>
      <p:grpSp>
        <p:nvGrpSpPr>
          <p:cNvPr name="Group 6" id="6"/>
          <p:cNvGrpSpPr/>
          <p:nvPr/>
        </p:nvGrpSpPr>
        <p:grpSpPr>
          <a:xfrm rot="0">
            <a:off x="4561584" y="3287535"/>
            <a:ext cx="4344172" cy="729747"/>
            <a:chOff x="0" y="0"/>
            <a:chExt cx="1144144" cy="192197"/>
          </a:xfrm>
        </p:grpSpPr>
        <p:sp>
          <p:nvSpPr>
            <p:cNvPr name="Freeform 7" id="7"/>
            <p:cNvSpPr/>
            <p:nvPr/>
          </p:nvSpPr>
          <p:spPr>
            <a:xfrm flipH="false" flipV="false" rot="0">
              <a:off x="0" y="0"/>
              <a:ext cx="1144144" cy="192197"/>
            </a:xfrm>
            <a:custGeom>
              <a:avLst/>
              <a:gdLst/>
              <a:ahLst/>
              <a:cxnLst/>
              <a:rect r="r" b="b" t="t" l="l"/>
              <a:pathLst>
                <a:path h="192197" w="1144144">
                  <a:moveTo>
                    <a:pt x="96098" y="0"/>
                  </a:moveTo>
                  <a:lnTo>
                    <a:pt x="1048046" y="0"/>
                  </a:lnTo>
                  <a:cubicBezTo>
                    <a:pt x="1101119" y="0"/>
                    <a:pt x="1144144" y="43025"/>
                    <a:pt x="1144144" y="96098"/>
                  </a:cubicBezTo>
                  <a:lnTo>
                    <a:pt x="1144144" y="96098"/>
                  </a:lnTo>
                  <a:cubicBezTo>
                    <a:pt x="1144144" y="121585"/>
                    <a:pt x="1134020" y="146028"/>
                    <a:pt x="1115998" y="164050"/>
                  </a:cubicBezTo>
                  <a:cubicBezTo>
                    <a:pt x="1097976" y="182072"/>
                    <a:pt x="1073533" y="192197"/>
                    <a:pt x="1048046" y="192197"/>
                  </a:cubicBezTo>
                  <a:lnTo>
                    <a:pt x="96098" y="192197"/>
                  </a:lnTo>
                  <a:cubicBezTo>
                    <a:pt x="70611" y="192197"/>
                    <a:pt x="46168" y="182072"/>
                    <a:pt x="28147" y="164050"/>
                  </a:cubicBezTo>
                  <a:cubicBezTo>
                    <a:pt x="10125" y="146028"/>
                    <a:pt x="0" y="121585"/>
                    <a:pt x="0" y="96098"/>
                  </a:cubicBezTo>
                  <a:lnTo>
                    <a:pt x="0" y="96098"/>
                  </a:lnTo>
                  <a:cubicBezTo>
                    <a:pt x="0" y="70611"/>
                    <a:pt x="10125" y="46168"/>
                    <a:pt x="28147" y="28147"/>
                  </a:cubicBezTo>
                  <a:cubicBezTo>
                    <a:pt x="46168" y="10125"/>
                    <a:pt x="70611" y="0"/>
                    <a:pt x="96098" y="0"/>
                  </a:cubicBezTo>
                  <a:close/>
                </a:path>
              </a:pathLst>
            </a:custGeom>
            <a:solidFill>
              <a:srgbClr val="427755"/>
            </a:solidFill>
          </p:spPr>
        </p:sp>
        <p:sp>
          <p:nvSpPr>
            <p:cNvPr name="TextBox 8" id="8"/>
            <p:cNvSpPr txBox="true"/>
            <p:nvPr/>
          </p:nvSpPr>
          <p:spPr>
            <a:xfrm>
              <a:off x="0" y="-47625"/>
              <a:ext cx="1144144" cy="239822"/>
            </a:xfrm>
            <a:prstGeom prst="rect">
              <a:avLst/>
            </a:prstGeom>
          </p:spPr>
          <p:txBody>
            <a:bodyPr anchor="ctr" rtlCol="false" tIns="50800" lIns="50800" bIns="50800" rIns="50800"/>
            <a:lstStyle/>
            <a:p>
              <a:pPr algn="ctr">
                <a:lnSpc>
                  <a:spcPts val="3360"/>
                </a:lnSpc>
              </a:pPr>
            </a:p>
          </p:txBody>
        </p:sp>
      </p:grpSp>
      <p:grpSp>
        <p:nvGrpSpPr>
          <p:cNvPr name="Group 9" id="9"/>
          <p:cNvGrpSpPr/>
          <p:nvPr/>
        </p:nvGrpSpPr>
        <p:grpSpPr>
          <a:xfrm rot="0">
            <a:off x="9327807" y="3287535"/>
            <a:ext cx="4344172" cy="2459208"/>
            <a:chOff x="0" y="0"/>
            <a:chExt cx="1144144" cy="647693"/>
          </a:xfrm>
        </p:grpSpPr>
        <p:sp>
          <p:nvSpPr>
            <p:cNvPr name="Freeform 10" id="10"/>
            <p:cNvSpPr/>
            <p:nvPr/>
          </p:nvSpPr>
          <p:spPr>
            <a:xfrm flipH="false" flipV="false" rot="0">
              <a:off x="0" y="0"/>
              <a:ext cx="1144144" cy="647693"/>
            </a:xfrm>
            <a:custGeom>
              <a:avLst/>
              <a:gdLst/>
              <a:ahLst/>
              <a:cxnLst/>
              <a:rect r="r" b="b" t="t" l="l"/>
              <a:pathLst>
                <a:path h="647693" w="1144144">
                  <a:moveTo>
                    <a:pt x="76632" y="0"/>
                  </a:moveTo>
                  <a:lnTo>
                    <a:pt x="1067512" y="0"/>
                  </a:lnTo>
                  <a:cubicBezTo>
                    <a:pt x="1109835" y="0"/>
                    <a:pt x="1144144" y="34309"/>
                    <a:pt x="1144144" y="76632"/>
                  </a:cubicBezTo>
                  <a:lnTo>
                    <a:pt x="1144144" y="571061"/>
                  </a:lnTo>
                  <a:cubicBezTo>
                    <a:pt x="1144144" y="591385"/>
                    <a:pt x="1136070" y="610876"/>
                    <a:pt x="1121699" y="625248"/>
                  </a:cubicBezTo>
                  <a:cubicBezTo>
                    <a:pt x="1107328" y="639619"/>
                    <a:pt x="1087836" y="647693"/>
                    <a:pt x="1067512" y="647693"/>
                  </a:cubicBezTo>
                  <a:lnTo>
                    <a:pt x="76632" y="647693"/>
                  </a:lnTo>
                  <a:cubicBezTo>
                    <a:pt x="56308" y="647693"/>
                    <a:pt x="36816" y="639619"/>
                    <a:pt x="22445" y="625248"/>
                  </a:cubicBezTo>
                  <a:cubicBezTo>
                    <a:pt x="8074" y="610876"/>
                    <a:pt x="0" y="591385"/>
                    <a:pt x="0" y="571061"/>
                  </a:cubicBezTo>
                  <a:lnTo>
                    <a:pt x="0" y="76632"/>
                  </a:lnTo>
                  <a:cubicBezTo>
                    <a:pt x="0" y="56308"/>
                    <a:pt x="8074" y="36816"/>
                    <a:pt x="22445" y="22445"/>
                  </a:cubicBezTo>
                  <a:cubicBezTo>
                    <a:pt x="36816" y="8074"/>
                    <a:pt x="56308" y="0"/>
                    <a:pt x="76632" y="0"/>
                  </a:cubicBezTo>
                  <a:close/>
                </a:path>
              </a:pathLst>
            </a:custGeom>
            <a:solidFill>
              <a:srgbClr val="1E4436"/>
            </a:solidFill>
          </p:spPr>
        </p:sp>
        <p:sp>
          <p:nvSpPr>
            <p:cNvPr name="TextBox 11" id="11"/>
            <p:cNvSpPr txBox="true"/>
            <p:nvPr/>
          </p:nvSpPr>
          <p:spPr>
            <a:xfrm>
              <a:off x="0" y="-47625"/>
              <a:ext cx="1144144" cy="695318"/>
            </a:xfrm>
            <a:prstGeom prst="rect">
              <a:avLst/>
            </a:prstGeom>
          </p:spPr>
          <p:txBody>
            <a:bodyPr anchor="ctr" rtlCol="false" tIns="50800" lIns="50800" bIns="50800" rIns="50800"/>
            <a:lstStyle/>
            <a:p>
              <a:pPr algn="ctr">
                <a:lnSpc>
                  <a:spcPts val="3360"/>
                </a:lnSpc>
              </a:pPr>
            </a:p>
          </p:txBody>
        </p:sp>
      </p:grpSp>
      <p:grpSp>
        <p:nvGrpSpPr>
          <p:cNvPr name="Group 12" id="12"/>
          <p:cNvGrpSpPr/>
          <p:nvPr/>
        </p:nvGrpSpPr>
        <p:grpSpPr>
          <a:xfrm rot="0">
            <a:off x="9310114" y="3287535"/>
            <a:ext cx="4344172" cy="729747"/>
            <a:chOff x="0" y="0"/>
            <a:chExt cx="1144144" cy="192197"/>
          </a:xfrm>
        </p:grpSpPr>
        <p:sp>
          <p:nvSpPr>
            <p:cNvPr name="Freeform 13" id="13"/>
            <p:cNvSpPr/>
            <p:nvPr/>
          </p:nvSpPr>
          <p:spPr>
            <a:xfrm flipH="false" flipV="false" rot="0">
              <a:off x="0" y="0"/>
              <a:ext cx="1144144" cy="192197"/>
            </a:xfrm>
            <a:custGeom>
              <a:avLst/>
              <a:gdLst/>
              <a:ahLst/>
              <a:cxnLst/>
              <a:rect r="r" b="b" t="t" l="l"/>
              <a:pathLst>
                <a:path h="192197" w="1144144">
                  <a:moveTo>
                    <a:pt x="96098" y="0"/>
                  </a:moveTo>
                  <a:lnTo>
                    <a:pt x="1048046" y="0"/>
                  </a:lnTo>
                  <a:cubicBezTo>
                    <a:pt x="1101119" y="0"/>
                    <a:pt x="1144144" y="43025"/>
                    <a:pt x="1144144" y="96098"/>
                  </a:cubicBezTo>
                  <a:lnTo>
                    <a:pt x="1144144" y="96098"/>
                  </a:lnTo>
                  <a:cubicBezTo>
                    <a:pt x="1144144" y="121585"/>
                    <a:pt x="1134020" y="146028"/>
                    <a:pt x="1115998" y="164050"/>
                  </a:cubicBezTo>
                  <a:cubicBezTo>
                    <a:pt x="1097976" y="182072"/>
                    <a:pt x="1073533" y="192197"/>
                    <a:pt x="1048046" y="192197"/>
                  </a:cubicBezTo>
                  <a:lnTo>
                    <a:pt x="96098" y="192197"/>
                  </a:lnTo>
                  <a:cubicBezTo>
                    <a:pt x="70611" y="192197"/>
                    <a:pt x="46168" y="182072"/>
                    <a:pt x="28147" y="164050"/>
                  </a:cubicBezTo>
                  <a:cubicBezTo>
                    <a:pt x="10125" y="146028"/>
                    <a:pt x="0" y="121585"/>
                    <a:pt x="0" y="96098"/>
                  </a:cubicBezTo>
                  <a:lnTo>
                    <a:pt x="0" y="96098"/>
                  </a:lnTo>
                  <a:cubicBezTo>
                    <a:pt x="0" y="70611"/>
                    <a:pt x="10125" y="46168"/>
                    <a:pt x="28147" y="28147"/>
                  </a:cubicBezTo>
                  <a:cubicBezTo>
                    <a:pt x="46168" y="10125"/>
                    <a:pt x="70611" y="0"/>
                    <a:pt x="96098" y="0"/>
                  </a:cubicBezTo>
                  <a:close/>
                </a:path>
              </a:pathLst>
            </a:custGeom>
            <a:solidFill>
              <a:srgbClr val="427755"/>
            </a:solidFill>
          </p:spPr>
        </p:sp>
        <p:sp>
          <p:nvSpPr>
            <p:cNvPr name="TextBox 14" id="14"/>
            <p:cNvSpPr txBox="true"/>
            <p:nvPr/>
          </p:nvSpPr>
          <p:spPr>
            <a:xfrm>
              <a:off x="0" y="-47625"/>
              <a:ext cx="1144144" cy="239822"/>
            </a:xfrm>
            <a:prstGeom prst="rect">
              <a:avLst/>
            </a:prstGeom>
          </p:spPr>
          <p:txBody>
            <a:bodyPr anchor="ctr" rtlCol="false" tIns="50800" lIns="50800" bIns="50800" rIns="50800"/>
            <a:lstStyle/>
            <a:p>
              <a:pPr algn="ctr">
                <a:lnSpc>
                  <a:spcPts val="3360"/>
                </a:lnSpc>
              </a:pPr>
            </a:p>
          </p:txBody>
        </p:sp>
      </p:grpSp>
      <p:grpSp>
        <p:nvGrpSpPr>
          <p:cNvPr name="Group 15" id="15"/>
          <p:cNvGrpSpPr/>
          <p:nvPr/>
        </p:nvGrpSpPr>
        <p:grpSpPr>
          <a:xfrm rot="0">
            <a:off x="0" y="8048638"/>
            <a:ext cx="18288000" cy="2238362"/>
            <a:chOff x="0" y="0"/>
            <a:chExt cx="4816593" cy="589527"/>
          </a:xfrm>
        </p:grpSpPr>
        <p:sp>
          <p:nvSpPr>
            <p:cNvPr name="Freeform 16" id="16"/>
            <p:cNvSpPr/>
            <p:nvPr/>
          </p:nvSpPr>
          <p:spPr>
            <a:xfrm flipH="false" flipV="false" rot="0">
              <a:off x="0" y="0"/>
              <a:ext cx="4816592" cy="589527"/>
            </a:xfrm>
            <a:custGeom>
              <a:avLst/>
              <a:gdLst/>
              <a:ahLst/>
              <a:cxnLst/>
              <a:rect r="r" b="b" t="t" l="l"/>
              <a:pathLst>
                <a:path h="589527" w="4816592">
                  <a:moveTo>
                    <a:pt x="0" y="0"/>
                  </a:moveTo>
                  <a:lnTo>
                    <a:pt x="4816592" y="0"/>
                  </a:lnTo>
                  <a:lnTo>
                    <a:pt x="4816592" y="589527"/>
                  </a:lnTo>
                  <a:lnTo>
                    <a:pt x="0" y="589527"/>
                  </a:lnTo>
                  <a:close/>
                </a:path>
              </a:pathLst>
            </a:custGeom>
            <a:solidFill>
              <a:srgbClr val="315E41"/>
            </a:solidFill>
          </p:spPr>
        </p:sp>
        <p:sp>
          <p:nvSpPr>
            <p:cNvPr name="TextBox 17" id="17"/>
            <p:cNvSpPr txBox="true"/>
            <p:nvPr/>
          </p:nvSpPr>
          <p:spPr>
            <a:xfrm>
              <a:off x="0" y="-47625"/>
              <a:ext cx="4816593" cy="637152"/>
            </a:xfrm>
            <a:prstGeom prst="rect">
              <a:avLst/>
            </a:prstGeom>
          </p:spPr>
          <p:txBody>
            <a:bodyPr anchor="ctr" rtlCol="false" tIns="50800" lIns="50800" bIns="50800" rIns="50800"/>
            <a:lstStyle/>
            <a:p>
              <a:pPr algn="ctr">
                <a:lnSpc>
                  <a:spcPts val="3360"/>
                </a:lnSpc>
              </a:pPr>
            </a:p>
          </p:txBody>
        </p:sp>
      </p:grpSp>
      <p:grpSp>
        <p:nvGrpSpPr>
          <p:cNvPr name="Group 18" id="18"/>
          <p:cNvGrpSpPr/>
          <p:nvPr/>
        </p:nvGrpSpPr>
        <p:grpSpPr>
          <a:xfrm rot="0">
            <a:off x="4596971" y="5938298"/>
            <a:ext cx="4344172" cy="2459208"/>
            <a:chOff x="0" y="0"/>
            <a:chExt cx="1144144" cy="647693"/>
          </a:xfrm>
        </p:grpSpPr>
        <p:sp>
          <p:nvSpPr>
            <p:cNvPr name="Freeform 19" id="19"/>
            <p:cNvSpPr/>
            <p:nvPr/>
          </p:nvSpPr>
          <p:spPr>
            <a:xfrm flipH="false" flipV="false" rot="0">
              <a:off x="0" y="0"/>
              <a:ext cx="1144144" cy="647693"/>
            </a:xfrm>
            <a:custGeom>
              <a:avLst/>
              <a:gdLst/>
              <a:ahLst/>
              <a:cxnLst/>
              <a:rect r="r" b="b" t="t" l="l"/>
              <a:pathLst>
                <a:path h="647693" w="1144144">
                  <a:moveTo>
                    <a:pt x="76632" y="0"/>
                  </a:moveTo>
                  <a:lnTo>
                    <a:pt x="1067512" y="0"/>
                  </a:lnTo>
                  <a:cubicBezTo>
                    <a:pt x="1109835" y="0"/>
                    <a:pt x="1144144" y="34309"/>
                    <a:pt x="1144144" y="76632"/>
                  </a:cubicBezTo>
                  <a:lnTo>
                    <a:pt x="1144144" y="571061"/>
                  </a:lnTo>
                  <a:cubicBezTo>
                    <a:pt x="1144144" y="591385"/>
                    <a:pt x="1136070" y="610876"/>
                    <a:pt x="1121699" y="625248"/>
                  </a:cubicBezTo>
                  <a:cubicBezTo>
                    <a:pt x="1107328" y="639619"/>
                    <a:pt x="1087836" y="647693"/>
                    <a:pt x="1067512" y="647693"/>
                  </a:cubicBezTo>
                  <a:lnTo>
                    <a:pt x="76632" y="647693"/>
                  </a:lnTo>
                  <a:cubicBezTo>
                    <a:pt x="56308" y="647693"/>
                    <a:pt x="36816" y="639619"/>
                    <a:pt x="22445" y="625248"/>
                  </a:cubicBezTo>
                  <a:cubicBezTo>
                    <a:pt x="8074" y="610876"/>
                    <a:pt x="0" y="591385"/>
                    <a:pt x="0" y="571061"/>
                  </a:cubicBezTo>
                  <a:lnTo>
                    <a:pt x="0" y="76632"/>
                  </a:lnTo>
                  <a:cubicBezTo>
                    <a:pt x="0" y="56308"/>
                    <a:pt x="8074" y="36816"/>
                    <a:pt x="22445" y="22445"/>
                  </a:cubicBezTo>
                  <a:cubicBezTo>
                    <a:pt x="36816" y="8074"/>
                    <a:pt x="56308" y="0"/>
                    <a:pt x="76632" y="0"/>
                  </a:cubicBezTo>
                  <a:close/>
                </a:path>
              </a:pathLst>
            </a:custGeom>
            <a:solidFill>
              <a:srgbClr val="1E4436"/>
            </a:solidFill>
          </p:spPr>
        </p:sp>
        <p:sp>
          <p:nvSpPr>
            <p:cNvPr name="TextBox 20" id="20"/>
            <p:cNvSpPr txBox="true"/>
            <p:nvPr/>
          </p:nvSpPr>
          <p:spPr>
            <a:xfrm>
              <a:off x="0" y="-47625"/>
              <a:ext cx="1144144" cy="695318"/>
            </a:xfrm>
            <a:prstGeom prst="rect">
              <a:avLst/>
            </a:prstGeom>
          </p:spPr>
          <p:txBody>
            <a:bodyPr anchor="ctr" rtlCol="false" tIns="50800" lIns="50800" bIns="50800" rIns="50800"/>
            <a:lstStyle/>
            <a:p>
              <a:pPr algn="ctr">
                <a:lnSpc>
                  <a:spcPts val="3360"/>
                </a:lnSpc>
              </a:pPr>
            </a:p>
          </p:txBody>
        </p:sp>
      </p:grpSp>
      <p:grpSp>
        <p:nvGrpSpPr>
          <p:cNvPr name="Group 21" id="21"/>
          <p:cNvGrpSpPr/>
          <p:nvPr/>
        </p:nvGrpSpPr>
        <p:grpSpPr>
          <a:xfrm rot="0">
            <a:off x="4579278" y="5938298"/>
            <a:ext cx="4344172" cy="729747"/>
            <a:chOff x="0" y="0"/>
            <a:chExt cx="1144144" cy="192197"/>
          </a:xfrm>
        </p:grpSpPr>
        <p:sp>
          <p:nvSpPr>
            <p:cNvPr name="Freeform 22" id="22"/>
            <p:cNvSpPr/>
            <p:nvPr/>
          </p:nvSpPr>
          <p:spPr>
            <a:xfrm flipH="false" flipV="false" rot="0">
              <a:off x="0" y="0"/>
              <a:ext cx="1144144" cy="192197"/>
            </a:xfrm>
            <a:custGeom>
              <a:avLst/>
              <a:gdLst/>
              <a:ahLst/>
              <a:cxnLst/>
              <a:rect r="r" b="b" t="t" l="l"/>
              <a:pathLst>
                <a:path h="192197" w="1144144">
                  <a:moveTo>
                    <a:pt x="96098" y="0"/>
                  </a:moveTo>
                  <a:lnTo>
                    <a:pt x="1048046" y="0"/>
                  </a:lnTo>
                  <a:cubicBezTo>
                    <a:pt x="1101119" y="0"/>
                    <a:pt x="1144144" y="43025"/>
                    <a:pt x="1144144" y="96098"/>
                  </a:cubicBezTo>
                  <a:lnTo>
                    <a:pt x="1144144" y="96098"/>
                  </a:lnTo>
                  <a:cubicBezTo>
                    <a:pt x="1144144" y="121585"/>
                    <a:pt x="1134020" y="146028"/>
                    <a:pt x="1115998" y="164050"/>
                  </a:cubicBezTo>
                  <a:cubicBezTo>
                    <a:pt x="1097976" y="182072"/>
                    <a:pt x="1073533" y="192197"/>
                    <a:pt x="1048046" y="192197"/>
                  </a:cubicBezTo>
                  <a:lnTo>
                    <a:pt x="96098" y="192197"/>
                  </a:lnTo>
                  <a:cubicBezTo>
                    <a:pt x="70611" y="192197"/>
                    <a:pt x="46168" y="182072"/>
                    <a:pt x="28147" y="164050"/>
                  </a:cubicBezTo>
                  <a:cubicBezTo>
                    <a:pt x="10125" y="146028"/>
                    <a:pt x="0" y="121585"/>
                    <a:pt x="0" y="96098"/>
                  </a:cubicBezTo>
                  <a:lnTo>
                    <a:pt x="0" y="96098"/>
                  </a:lnTo>
                  <a:cubicBezTo>
                    <a:pt x="0" y="70611"/>
                    <a:pt x="10125" y="46168"/>
                    <a:pt x="28147" y="28147"/>
                  </a:cubicBezTo>
                  <a:cubicBezTo>
                    <a:pt x="46168" y="10125"/>
                    <a:pt x="70611" y="0"/>
                    <a:pt x="96098" y="0"/>
                  </a:cubicBezTo>
                  <a:close/>
                </a:path>
              </a:pathLst>
            </a:custGeom>
            <a:solidFill>
              <a:srgbClr val="427755"/>
            </a:solidFill>
          </p:spPr>
        </p:sp>
        <p:sp>
          <p:nvSpPr>
            <p:cNvPr name="TextBox 23" id="23"/>
            <p:cNvSpPr txBox="true"/>
            <p:nvPr/>
          </p:nvSpPr>
          <p:spPr>
            <a:xfrm>
              <a:off x="0" y="-47625"/>
              <a:ext cx="1144144" cy="239822"/>
            </a:xfrm>
            <a:prstGeom prst="rect">
              <a:avLst/>
            </a:prstGeom>
          </p:spPr>
          <p:txBody>
            <a:bodyPr anchor="ctr" rtlCol="false" tIns="50800" lIns="50800" bIns="50800" rIns="50800"/>
            <a:lstStyle/>
            <a:p>
              <a:pPr algn="ctr">
                <a:lnSpc>
                  <a:spcPts val="3360"/>
                </a:lnSpc>
              </a:pPr>
            </a:p>
          </p:txBody>
        </p:sp>
      </p:grpSp>
      <p:grpSp>
        <p:nvGrpSpPr>
          <p:cNvPr name="Group 24" id="24"/>
          <p:cNvGrpSpPr/>
          <p:nvPr/>
        </p:nvGrpSpPr>
        <p:grpSpPr>
          <a:xfrm rot="0">
            <a:off x="9345500" y="5938298"/>
            <a:ext cx="4344172" cy="2459208"/>
            <a:chOff x="0" y="0"/>
            <a:chExt cx="1144144" cy="647693"/>
          </a:xfrm>
        </p:grpSpPr>
        <p:sp>
          <p:nvSpPr>
            <p:cNvPr name="Freeform 25" id="25"/>
            <p:cNvSpPr/>
            <p:nvPr/>
          </p:nvSpPr>
          <p:spPr>
            <a:xfrm flipH="false" flipV="false" rot="0">
              <a:off x="0" y="0"/>
              <a:ext cx="1144144" cy="647693"/>
            </a:xfrm>
            <a:custGeom>
              <a:avLst/>
              <a:gdLst/>
              <a:ahLst/>
              <a:cxnLst/>
              <a:rect r="r" b="b" t="t" l="l"/>
              <a:pathLst>
                <a:path h="647693" w="1144144">
                  <a:moveTo>
                    <a:pt x="76632" y="0"/>
                  </a:moveTo>
                  <a:lnTo>
                    <a:pt x="1067512" y="0"/>
                  </a:lnTo>
                  <a:cubicBezTo>
                    <a:pt x="1109835" y="0"/>
                    <a:pt x="1144144" y="34309"/>
                    <a:pt x="1144144" y="76632"/>
                  </a:cubicBezTo>
                  <a:lnTo>
                    <a:pt x="1144144" y="571061"/>
                  </a:lnTo>
                  <a:cubicBezTo>
                    <a:pt x="1144144" y="591385"/>
                    <a:pt x="1136070" y="610876"/>
                    <a:pt x="1121699" y="625248"/>
                  </a:cubicBezTo>
                  <a:cubicBezTo>
                    <a:pt x="1107328" y="639619"/>
                    <a:pt x="1087836" y="647693"/>
                    <a:pt x="1067512" y="647693"/>
                  </a:cubicBezTo>
                  <a:lnTo>
                    <a:pt x="76632" y="647693"/>
                  </a:lnTo>
                  <a:cubicBezTo>
                    <a:pt x="56308" y="647693"/>
                    <a:pt x="36816" y="639619"/>
                    <a:pt x="22445" y="625248"/>
                  </a:cubicBezTo>
                  <a:cubicBezTo>
                    <a:pt x="8074" y="610876"/>
                    <a:pt x="0" y="591385"/>
                    <a:pt x="0" y="571061"/>
                  </a:cubicBezTo>
                  <a:lnTo>
                    <a:pt x="0" y="76632"/>
                  </a:lnTo>
                  <a:cubicBezTo>
                    <a:pt x="0" y="56308"/>
                    <a:pt x="8074" y="36816"/>
                    <a:pt x="22445" y="22445"/>
                  </a:cubicBezTo>
                  <a:cubicBezTo>
                    <a:pt x="36816" y="8074"/>
                    <a:pt x="56308" y="0"/>
                    <a:pt x="76632" y="0"/>
                  </a:cubicBezTo>
                  <a:close/>
                </a:path>
              </a:pathLst>
            </a:custGeom>
            <a:solidFill>
              <a:srgbClr val="1E4436"/>
            </a:solidFill>
          </p:spPr>
        </p:sp>
        <p:sp>
          <p:nvSpPr>
            <p:cNvPr name="TextBox 26" id="26"/>
            <p:cNvSpPr txBox="true"/>
            <p:nvPr/>
          </p:nvSpPr>
          <p:spPr>
            <a:xfrm>
              <a:off x="0" y="-47625"/>
              <a:ext cx="1144144" cy="695318"/>
            </a:xfrm>
            <a:prstGeom prst="rect">
              <a:avLst/>
            </a:prstGeom>
          </p:spPr>
          <p:txBody>
            <a:bodyPr anchor="ctr" rtlCol="false" tIns="50800" lIns="50800" bIns="50800" rIns="50800"/>
            <a:lstStyle/>
            <a:p>
              <a:pPr algn="ctr">
                <a:lnSpc>
                  <a:spcPts val="3360"/>
                </a:lnSpc>
              </a:pPr>
            </a:p>
          </p:txBody>
        </p:sp>
      </p:grpSp>
      <p:grpSp>
        <p:nvGrpSpPr>
          <p:cNvPr name="Group 27" id="27"/>
          <p:cNvGrpSpPr/>
          <p:nvPr/>
        </p:nvGrpSpPr>
        <p:grpSpPr>
          <a:xfrm rot="0">
            <a:off x="9327807" y="5938298"/>
            <a:ext cx="4344172" cy="729747"/>
            <a:chOff x="0" y="0"/>
            <a:chExt cx="1144144" cy="192197"/>
          </a:xfrm>
        </p:grpSpPr>
        <p:sp>
          <p:nvSpPr>
            <p:cNvPr name="Freeform 28" id="28"/>
            <p:cNvSpPr/>
            <p:nvPr/>
          </p:nvSpPr>
          <p:spPr>
            <a:xfrm flipH="false" flipV="false" rot="0">
              <a:off x="0" y="0"/>
              <a:ext cx="1144144" cy="192197"/>
            </a:xfrm>
            <a:custGeom>
              <a:avLst/>
              <a:gdLst/>
              <a:ahLst/>
              <a:cxnLst/>
              <a:rect r="r" b="b" t="t" l="l"/>
              <a:pathLst>
                <a:path h="192197" w="1144144">
                  <a:moveTo>
                    <a:pt x="96098" y="0"/>
                  </a:moveTo>
                  <a:lnTo>
                    <a:pt x="1048046" y="0"/>
                  </a:lnTo>
                  <a:cubicBezTo>
                    <a:pt x="1101119" y="0"/>
                    <a:pt x="1144144" y="43025"/>
                    <a:pt x="1144144" y="96098"/>
                  </a:cubicBezTo>
                  <a:lnTo>
                    <a:pt x="1144144" y="96098"/>
                  </a:lnTo>
                  <a:cubicBezTo>
                    <a:pt x="1144144" y="121585"/>
                    <a:pt x="1134020" y="146028"/>
                    <a:pt x="1115998" y="164050"/>
                  </a:cubicBezTo>
                  <a:cubicBezTo>
                    <a:pt x="1097976" y="182072"/>
                    <a:pt x="1073533" y="192197"/>
                    <a:pt x="1048046" y="192197"/>
                  </a:cubicBezTo>
                  <a:lnTo>
                    <a:pt x="96098" y="192197"/>
                  </a:lnTo>
                  <a:cubicBezTo>
                    <a:pt x="70611" y="192197"/>
                    <a:pt x="46168" y="182072"/>
                    <a:pt x="28147" y="164050"/>
                  </a:cubicBezTo>
                  <a:cubicBezTo>
                    <a:pt x="10125" y="146028"/>
                    <a:pt x="0" y="121585"/>
                    <a:pt x="0" y="96098"/>
                  </a:cubicBezTo>
                  <a:lnTo>
                    <a:pt x="0" y="96098"/>
                  </a:lnTo>
                  <a:cubicBezTo>
                    <a:pt x="0" y="70611"/>
                    <a:pt x="10125" y="46168"/>
                    <a:pt x="28147" y="28147"/>
                  </a:cubicBezTo>
                  <a:cubicBezTo>
                    <a:pt x="46168" y="10125"/>
                    <a:pt x="70611" y="0"/>
                    <a:pt x="96098" y="0"/>
                  </a:cubicBezTo>
                  <a:close/>
                </a:path>
              </a:pathLst>
            </a:custGeom>
            <a:solidFill>
              <a:srgbClr val="427755"/>
            </a:solidFill>
          </p:spPr>
        </p:sp>
        <p:sp>
          <p:nvSpPr>
            <p:cNvPr name="TextBox 29" id="29"/>
            <p:cNvSpPr txBox="true"/>
            <p:nvPr/>
          </p:nvSpPr>
          <p:spPr>
            <a:xfrm>
              <a:off x="0" y="-47625"/>
              <a:ext cx="1144144" cy="239822"/>
            </a:xfrm>
            <a:prstGeom prst="rect">
              <a:avLst/>
            </a:prstGeom>
          </p:spPr>
          <p:txBody>
            <a:bodyPr anchor="ctr" rtlCol="false" tIns="50800" lIns="50800" bIns="50800" rIns="50800"/>
            <a:lstStyle/>
            <a:p>
              <a:pPr algn="ctr">
                <a:lnSpc>
                  <a:spcPts val="3360"/>
                </a:lnSpc>
              </a:pPr>
            </a:p>
          </p:txBody>
        </p:sp>
      </p:grpSp>
      <p:sp>
        <p:nvSpPr>
          <p:cNvPr name="Freeform 30" id="30"/>
          <p:cNvSpPr/>
          <p:nvPr/>
        </p:nvSpPr>
        <p:spPr>
          <a:xfrm flipH="false" flipV="false" rot="0">
            <a:off x="1200076" y="8611234"/>
            <a:ext cx="2179052" cy="647066"/>
          </a:xfrm>
          <a:custGeom>
            <a:avLst/>
            <a:gdLst/>
            <a:ahLst/>
            <a:cxnLst/>
            <a:rect r="r" b="b" t="t" l="l"/>
            <a:pathLst>
              <a:path h="647066" w="2179052">
                <a:moveTo>
                  <a:pt x="0" y="0"/>
                </a:moveTo>
                <a:lnTo>
                  <a:pt x="2179052" y="0"/>
                </a:lnTo>
                <a:lnTo>
                  <a:pt x="2179052" y="647066"/>
                </a:lnTo>
                <a:lnTo>
                  <a:pt x="0" y="647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1" id="31"/>
          <p:cNvSpPr/>
          <p:nvPr/>
        </p:nvSpPr>
        <p:spPr>
          <a:xfrm flipH="false" flipV="false" rot="0">
            <a:off x="1191606" y="5044571"/>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2" id="32"/>
          <p:cNvSpPr/>
          <p:nvPr/>
        </p:nvSpPr>
        <p:spPr>
          <a:xfrm flipH="false" flipV="false" rot="0">
            <a:off x="14917343" y="5030374"/>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3" id="33"/>
          <p:cNvSpPr/>
          <p:nvPr/>
        </p:nvSpPr>
        <p:spPr>
          <a:xfrm flipH="false" flipV="false" rot="0">
            <a:off x="14917343" y="8611234"/>
            <a:ext cx="2179052" cy="647066"/>
          </a:xfrm>
          <a:custGeom>
            <a:avLst/>
            <a:gdLst/>
            <a:ahLst/>
            <a:cxnLst/>
            <a:rect r="r" b="b" t="t" l="l"/>
            <a:pathLst>
              <a:path h="647066" w="2179052">
                <a:moveTo>
                  <a:pt x="0" y="0"/>
                </a:moveTo>
                <a:lnTo>
                  <a:pt x="2179051" y="0"/>
                </a:lnTo>
                <a:lnTo>
                  <a:pt x="2179051" y="647066"/>
                </a:lnTo>
                <a:lnTo>
                  <a:pt x="0" y="647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4" id="34"/>
          <p:cNvSpPr/>
          <p:nvPr/>
        </p:nvSpPr>
        <p:spPr>
          <a:xfrm flipH="false" flipV="false" rot="0">
            <a:off x="8262303" y="8995394"/>
            <a:ext cx="1763393" cy="262906"/>
          </a:xfrm>
          <a:custGeom>
            <a:avLst/>
            <a:gdLst/>
            <a:ahLst/>
            <a:cxnLst/>
            <a:rect r="r" b="b" t="t" l="l"/>
            <a:pathLst>
              <a:path h="262906" w="1763393">
                <a:moveTo>
                  <a:pt x="0" y="0"/>
                </a:moveTo>
                <a:lnTo>
                  <a:pt x="1763394" y="0"/>
                </a:lnTo>
                <a:lnTo>
                  <a:pt x="1763394" y="262906"/>
                </a:lnTo>
                <a:lnTo>
                  <a:pt x="0" y="2629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5" id="35"/>
          <p:cNvSpPr txBox="true"/>
          <p:nvPr/>
        </p:nvSpPr>
        <p:spPr>
          <a:xfrm rot="0">
            <a:off x="5880769" y="1019175"/>
            <a:ext cx="6929462" cy="946277"/>
          </a:xfrm>
          <a:prstGeom prst="rect">
            <a:avLst/>
          </a:prstGeom>
        </p:spPr>
        <p:txBody>
          <a:bodyPr anchor="t" rtlCol="false" tIns="0" lIns="0" bIns="0" rIns="0">
            <a:spAutoFit/>
          </a:bodyPr>
          <a:lstStyle/>
          <a:p>
            <a:pPr algn="ctr" marL="0" indent="0" lvl="0">
              <a:lnSpc>
                <a:spcPts val="7563"/>
              </a:lnSpc>
              <a:spcBef>
                <a:spcPct val="0"/>
              </a:spcBef>
            </a:pPr>
            <a:r>
              <a:rPr lang="en-US" b="true" sz="6199">
                <a:solidFill>
                  <a:srgbClr val="FCFFFB"/>
                </a:solidFill>
                <a:latin typeface="Montserrat Heavy"/>
                <a:ea typeface="Montserrat Heavy"/>
                <a:cs typeface="Montserrat Heavy"/>
                <a:sym typeface="Montserrat Heavy"/>
              </a:rPr>
              <a:t>Nội dung  </a:t>
            </a:r>
          </a:p>
        </p:txBody>
      </p:sp>
      <p:sp>
        <p:nvSpPr>
          <p:cNvPr name="TextBox 36" id="36"/>
          <p:cNvSpPr txBox="true"/>
          <p:nvPr/>
        </p:nvSpPr>
        <p:spPr>
          <a:xfrm rot="0">
            <a:off x="4762833" y="3425747"/>
            <a:ext cx="3977062" cy="389253"/>
          </a:xfrm>
          <a:prstGeom prst="rect">
            <a:avLst/>
          </a:prstGeom>
        </p:spPr>
        <p:txBody>
          <a:bodyPr anchor="t" rtlCol="false" tIns="0" lIns="0" bIns="0" rIns="0">
            <a:spAutoFit/>
          </a:bodyPr>
          <a:lstStyle/>
          <a:p>
            <a:pPr algn="ctr">
              <a:lnSpc>
                <a:spcPts val="3220"/>
              </a:lnSpc>
            </a:pPr>
            <a:r>
              <a:rPr lang="en-US" sz="2300" b="true">
                <a:solidFill>
                  <a:srgbClr val="EFFFDA"/>
                </a:solidFill>
                <a:latin typeface="Aileron Heavy"/>
                <a:ea typeface="Aileron Heavy"/>
                <a:cs typeface="Aileron Heavy"/>
                <a:sym typeface="Aileron Heavy"/>
              </a:rPr>
              <a:t>Phần 1</a:t>
            </a:r>
          </a:p>
        </p:txBody>
      </p:sp>
      <p:sp>
        <p:nvSpPr>
          <p:cNvPr name="TextBox 37" id="37"/>
          <p:cNvSpPr txBox="true"/>
          <p:nvPr/>
        </p:nvSpPr>
        <p:spPr>
          <a:xfrm rot="0">
            <a:off x="5150452" y="4281703"/>
            <a:ext cx="3166437" cy="1054098"/>
          </a:xfrm>
          <a:prstGeom prst="rect">
            <a:avLst/>
          </a:prstGeom>
        </p:spPr>
        <p:txBody>
          <a:bodyPr anchor="t" rtlCol="false" tIns="0" lIns="0" bIns="0" rIns="0">
            <a:spAutoFit/>
          </a:bodyPr>
          <a:lstStyle/>
          <a:p>
            <a:pPr algn="ctr">
              <a:lnSpc>
                <a:spcPts val="2800"/>
              </a:lnSpc>
            </a:pPr>
            <a:r>
              <a:rPr lang="en-US" sz="2000" b="true">
                <a:solidFill>
                  <a:srgbClr val="B4CA96"/>
                </a:solidFill>
                <a:latin typeface="Aileron Bold"/>
                <a:ea typeface="Aileron Bold"/>
                <a:cs typeface="Aileron Bold"/>
                <a:sym typeface="Aileron Bold"/>
              </a:rPr>
              <a:t>Giới thiệu về thuật toán</a:t>
            </a:r>
          </a:p>
          <a:p>
            <a:pPr algn="ctr">
              <a:lnSpc>
                <a:spcPts val="2800"/>
              </a:lnSpc>
            </a:pPr>
            <a:r>
              <a:rPr lang="en-US" sz="2000" b="true">
                <a:solidFill>
                  <a:srgbClr val="B4CA96"/>
                </a:solidFill>
                <a:latin typeface="Aileron Bold"/>
                <a:ea typeface="Aileron Bold"/>
                <a:cs typeface="Aileron Bold"/>
                <a:sym typeface="Aileron Bold"/>
              </a:rPr>
              <a:t>Bối cảnh và tầm quan trọng của bài toán </a:t>
            </a:r>
          </a:p>
        </p:txBody>
      </p:sp>
      <p:sp>
        <p:nvSpPr>
          <p:cNvPr name="TextBox 38" id="38"/>
          <p:cNvSpPr txBox="true"/>
          <p:nvPr/>
        </p:nvSpPr>
        <p:spPr>
          <a:xfrm rot="0">
            <a:off x="9824289" y="3425747"/>
            <a:ext cx="3386595" cy="679188"/>
          </a:xfrm>
          <a:prstGeom prst="rect">
            <a:avLst/>
          </a:prstGeom>
        </p:spPr>
        <p:txBody>
          <a:bodyPr anchor="t" rtlCol="false" tIns="0" lIns="0" bIns="0" rIns="0">
            <a:spAutoFit/>
          </a:bodyPr>
          <a:lstStyle/>
          <a:p>
            <a:pPr algn="ctr">
              <a:lnSpc>
                <a:spcPts val="2742"/>
              </a:lnSpc>
            </a:pPr>
            <a:r>
              <a:rPr lang="en-US" sz="1958" b="true">
                <a:solidFill>
                  <a:srgbClr val="EFFFDA"/>
                </a:solidFill>
                <a:latin typeface="Aileron Heavy"/>
                <a:ea typeface="Aileron Heavy"/>
                <a:cs typeface="Aileron Heavy"/>
                <a:sym typeface="Aileron Heavy"/>
              </a:rPr>
              <a:t>Phần 2</a:t>
            </a:r>
          </a:p>
          <a:p>
            <a:pPr algn="ctr">
              <a:lnSpc>
                <a:spcPts val="2742"/>
              </a:lnSpc>
            </a:pPr>
          </a:p>
        </p:txBody>
      </p:sp>
      <p:sp>
        <p:nvSpPr>
          <p:cNvPr name="TextBox 39" id="39"/>
          <p:cNvSpPr txBox="true"/>
          <p:nvPr/>
        </p:nvSpPr>
        <p:spPr>
          <a:xfrm rot="0">
            <a:off x="9898981" y="4281703"/>
            <a:ext cx="3166437" cy="701673"/>
          </a:xfrm>
          <a:prstGeom prst="rect">
            <a:avLst/>
          </a:prstGeom>
        </p:spPr>
        <p:txBody>
          <a:bodyPr anchor="t" rtlCol="false" tIns="0" lIns="0" bIns="0" rIns="0">
            <a:spAutoFit/>
          </a:bodyPr>
          <a:lstStyle/>
          <a:p>
            <a:pPr algn="ctr">
              <a:lnSpc>
                <a:spcPts val="2800"/>
              </a:lnSpc>
            </a:pPr>
            <a:r>
              <a:rPr lang="en-US" sz="2000" b="true">
                <a:solidFill>
                  <a:srgbClr val="B4CA96"/>
                </a:solidFill>
                <a:latin typeface="Aileron Bold"/>
                <a:ea typeface="Aileron Bold"/>
                <a:cs typeface="Aileron Bold"/>
                <a:sym typeface="Aileron Bold"/>
              </a:rPr>
              <a:t>Mô tả bài toán và quy trình xử lý </a:t>
            </a:r>
          </a:p>
        </p:txBody>
      </p:sp>
      <p:sp>
        <p:nvSpPr>
          <p:cNvPr name="TextBox 40" id="40"/>
          <p:cNvSpPr txBox="true"/>
          <p:nvPr/>
        </p:nvSpPr>
        <p:spPr>
          <a:xfrm rot="0">
            <a:off x="5168145" y="6144978"/>
            <a:ext cx="3351208" cy="389253"/>
          </a:xfrm>
          <a:prstGeom prst="rect">
            <a:avLst/>
          </a:prstGeom>
        </p:spPr>
        <p:txBody>
          <a:bodyPr anchor="t" rtlCol="false" tIns="0" lIns="0" bIns="0" rIns="0">
            <a:spAutoFit/>
          </a:bodyPr>
          <a:lstStyle/>
          <a:p>
            <a:pPr algn="ctr">
              <a:lnSpc>
                <a:spcPts val="3220"/>
              </a:lnSpc>
            </a:pPr>
            <a:r>
              <a:rPr lang="en-US" sz="2300" b="true">
                <a:solidFill>
                  <a:srgbClr val="EFFFDA"/>
                </a:solidFill>
                <a:latin typeface="Aileron Heavy"/>
                <a:ea typeface="Aileron Heavy"/>
                <a:cs typeface="Aileron Heavy"/>
                <a:sym typeface="Aileron Heavy"/>
              </a:rPr>
              <a:t>Phần 3</a:t>
            </a:r>
          </a:p>
        </p:txBody>
      </p:sp>
      <p:sp>
        <p:nvSpPr>
          <p:cNvPr name="TextBox 41" id="41"/>
          <p:cNvSpPr txBox="true"/>
          <p:nvPr/>
        </p:nvSpPr>
        <p:spPr>
          <a:xfrm rot="0">
            <a:off x="5352917" y="6934745"/>
            <a:ext cx="3166437" cy="349248"/>
          </a:xfrm>
          <a:prstGeom prst="rect">
            <a:avLst/>
          </a:prstGeom>
        </p:spPr>
        <p:txBody>
          <a:bodyPr anchor="t" rtlCol="false" tIns="0" lIns="0" bIns="0" rIns="0">
            <a:spAutoFit/>
          </a:bodyPr>
          <a:lstStyle/>
          <a:p>
            <a:pPr algn="just">
              <a:lnSpc>
                <a:spcPts val="2800"/>
              </a:lnSpc>
            </a:pPr>
            <a:r>
              <a:rPr lang="en-US" sz="2000" b="true">
                <a:solidFill>
                  <a:srgbClr val="B4CA96"/>
                </a:solidFill>
                <a:latin typeface="Aileron Bold"/>
                <a:ea typeface="Aileron Bold"/>
                <a:cs typeface="Aileron Bold"/>
                <a:sym typeface="Aileron Bold"/>
              </a:rPr>
              <a:t>Huấn luyện và kiểm tra </a:t>
            </a:r>
          </a:p>
        </p:txBody>
      </p:sp>
      <p:sp>
        <p:nvSpPr>
          <p:cNvPr name="TextBox 42" id="42"/>
          <p:cNvSpPr txBox="true"/>
          <p:nvPr/>
        </p:nvSpPr>
        <p:spPr>
          <a:xfrm rot="0">
            <a:off x="10137216" y="6076510"/>
            <a:ext cx="2760741" cy="389253"/>
          </a:xfrm>
          <a:prstGeom prst="rect">
            <a:avLst/>
          </a:prstGeom>
        </p:spPr>
        <p:txBody>
          <a:bodyPr anchor="t" rtlCol="false" tIns="0" lIns="0" bIns="0" rIns="0">
            <a:spAutoFit/>
          </a:bodyPr>
          <a:lstStyle/>
          <a:p>
            <a:pPr algn="ctr">
              <a:lnSpc>
                <a:spcPts val="3220"/>
              </a:lnSpc>
            </a:pPr>
            <a:r>
              <a:rPr lang="en-US" sz="2300" b="true">
                <a:solidFill>
                  <a:srgbClr val="EFFFDA"/>
                </a:solidFill>
                <a:latin typeface="Aileron Heavy"/>
                <a:ea typeface="Aileron Heavy"/>
                <a:cs typeface="Aileron Heavy"/>
                <a:sym typeface="Aileron Heavy"/>
              </a:rPr>
              <a:t>Phần 4</a:t>
            </a:r>
          </a:p>
        </p:txBody>
      </p:sp>
      <p:sp>
        <p:nvSpPr>
          <p:cNvPr name="TextBox 43" id="43"/>
          <p:cNvSpPr txBox="true"/>
          <p:nvPr/>
        </p:nvSpPr>
        <p:spPr>
          <a:xfrm rot="0">
            <a:off x="10341789" y="6882845"/>
            <a:ext cx="3166437" cy="349248"/>
          </a:xfrm>
          <a:prstGeom prst="rect">
            <a:avLst/>
          </a:prstGeom>
        </p:spPr>
        <p:txBody>
          <a:bodyPr anchor="t" rtlCol="false" tIns="0" lIns="0" bIns="0" rIns="0">
            <a:spAutoFit/>
          </a:bodyPr>
          <a:lstStyle/>
          <a:p>
            <a:pPr algn="just">
              <a:lnSpc>
                <a:spcPts val="2800"/>
              </a:lnSpc>
            </a:pPr>
            <a:r>
              <a:rPr lang="en-US" sz="2000" b="true">
                <a:solidFill>
                  <a:srgbClr val="B4CA96"/>
                </a:solidFill>
                <a:latin typeface="Aileron Bold"/>
                <a:ea typeface="Aileron Bold"/>
                <a:cs typeface="Aileron Bold"/>
                <a:sym typeface="Aileron Bold"/>
              </a:rPr>
              <a:t>Đánh giá mô hình </a:t>
            </a:r>
          </a:p>
        </p:txBody>
      </p:sp>
      <p:sp>
        <p:nvSpPr>
          <p:cNvPr name="TextBox 44" id="4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00076" y="8611234"/>
            <a:ext cx="2179052" cy="647066"/>
          </a:xfrm>
          <a:custGeom>
            <a:avLst/>
            <a:gdLst/>
            <a:ahLst/>
            <a:cxnLst/>
            <a:rect r="r" b="b" t="t" l="l"/>
            <a:pathLst>
              <a:path h="647066" w="2179052">
                <a:moveTo>
                  <a:pt x="0" y="0"/>
                </a:moveTo>
                <a:lnTo>
                  <a:pt x="2179052" y="0"/>
                </a:lnTo>
                <a:lnTo>
                  <a:pt x="2179052" y="647066"/>
                </a:lnTo>
                <a:lnTo>
                  <a:pt x="0" y="647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191606" y="5044571"/>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4908872" y="5044571"/>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14917343" y="8611234"/>
            <a:ext cx="2179052" cy="647066"/>
          </a:xfrm>
          <a:custGeom>
            <a:avLst/>
            <a:gdLst/>
            <a:ahLst/>
            <a:cxnLst/>
            <a:rect r="r" b="b" t="t" l="l"/>
            <a:pathLst>
              <a:path h="647066" w="2179052">
                <a:moveTo>
                  <a:pt x="0" y="0"/>
                </a:moveTo>
                <a:lnTo>
                  <a:pt x="2179051" y="0"/>
                </a:lnTo>
                <a:lnTo>
                  <a:pt x="2179051" y="647066"/>
                </a:lnTo>
                <a:lnTo>
                  <a:pt x="0" y="647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0">
            <a:off x="6702170" y="9726707"/>
            <a:ext cx="1763393" cy="262906"/>
          </a:xfrm>
          <a:custGeom>
            <a:avLst/>
            <a:gdLst/>
            <a:ahLst/>
            <a:cxnLst/>
            <a:rect r="r" b="b" t="t" l="l"/>
            <a:pathLst>
              <a:path h="262906" w="1763393">
                <a:moveTo>
                  <a:pt x="0" y="0"/>
                </a:moveTo>
                <a:lnTo>
                  <a:pt x="1763393" y="0"/>
                </a:lnTo>
                <a:lnTo>
                  <a:pt x="1763393" y="262906"/>
                </a:lnTo>
                <a:lnTo>
                  <a:pt x="0" y="2629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8582790" y="2135054"/>
            <a:ext cx="8513604" cy="6374561"/>
          </a:xfrm>
          <a:custGeom>
            <a:avLst/>
            <a:gdLst/>
            <a:ahLst/>
            <a:cxnLst/>
            <a:rect r="r" b="b" t="t" l="l"/>
            <a:pathLst>
              <a:path h="6374561" w="8513604">
                <a:moveTo>
                  <a:pt x="0" y="0"/>
                </a:moveTo>
                <a:lnTo>
                  <a:pt x="8513604" y="0"/>
                </a:lnTo>
                <a:lnTo>
                  <a:pt x="8513604" y="6374562"/>
                </a:lnTo>
                <a:lnTo>
                  <a:pt x="0" y="6374562"/>
                </a:lnTo>
                <a:lnTo>
                  <a:pt x="0" y="0"/>
                </a:lnTo>
                <a:close/>
              </a:path>
            </a:pathLst>
          </a:custGeom>
          <a:blipFill>
            <a:blip r:embed="rId9"/>
            <a:stretch>
              <a:fillRect l="0" t="0" r="0" b="0"/>
            </a:stretch>
          </a:blipFill>
        </p:spPr>
      </p:sp>
      <p:sp>
        <p:nvSpPr>
          <p:cNvPr name="TextBox 9" id="9"/>
          <p:cNvSpPr txBox="true"/>
          <p:nvPr/>
        </p:nvSpPr>
        <p:spPr>
          <a:xfrm rot="0">
            <a:off x="1653317" y="168910"/>
            <a:ext cx="12488376" cy="1700530"/>
          </a:xfrm>
          <a:prstGeom prst="rect">
            <a:avLst/>
          </a:prstGeom>
        </p:spPr>
        <p:txBody>
          <a:bodyPr anchor="t" rtlCol="false" tIns="0" lIns="0" bIns="0" rIns="0">
            <a:spAutoFit/>
          </a:bodyPr>
          <a:lstStyle/>
          <a:p>
            <a:pPr algn="ctr">
              <a:lnSpc>
                <a:spcPts val="6709"/>
              </a:lnSpc>
            </a:pPr>
            <a:r>
              <a:rPr lang="en-US" sz="5499" b="true">
                <a:solidFill>
                  <a:srgbClr val="FCFFFB"/>
                </a:solidFill>
                <a:latin typeface="Montserrat Heavy"/>
                <a:ea typeface="Montserrat Heavy"/>
                <a:cs typeface="Montserrat Heavy"/>
                <a:sym typeface="Montserrat Heavy"/>
              </a:rPr>
              <a:t>3.2 Tối ưu Tham số</a:t>
            </a:r>
          </a:p>
          <a:p>
            <a:pPr algn="ctr" marL="0" indent="0" lvl="0">
              <a:lnSpc>
                <a:spcPts val="6709"/>
              </a:lnSpc>
              <a:spcBef>
                <a:spcPct val="0"/>
              </a:spcBef>
            </a:pPr>
          </a:p>
        </p:txBody>
      </p:sp>
      <p:sp>
        <p:nvSpPr>
          <p:cNvPr name="TextBox 10" id="10"/>
          <p:cNvSpPr txBox="true"/>
          <p:nvPr/>
        </p:nvSpPr>
        <p:spPr>
          <a:xfrm rot="0">
            <a:off x="972474" y="1401326"/>
            <a:ext cx="7493089" cy="3481825"/>
          </a:xfrm>
          <a:prstGeom prst="rect">
            <a:avLst/>
          </a:prstGeom>
        </p:spPr>
        <p:txBody>
          <a:bodyPr anchor="t" rtlCol="false" tIns="0" lIns="0" bIns="0" rIns="0">
            <a:spAutoFit/>
          </a:bodyPr>
          <a:lstStyle/>
          <a:p>
            <a:pPr algn="just">
              <a:lnSpc>
                <a:spcPts val="4669"/>
              </a:lnSpc>
            </a:pPr>
            <a:r>
              <a:rPr lang="en-US" b="true" sz="2300" strike="noStrike" u="none">
                <a:solidFill>
                  <a:srgbClr val="FFFFFF"/>
                </a:solidFill>
                <a:latin typeface="Aileron Bold"/>
                <a:ea typeface="Aileron Bold"/>
                <a:cs typeface="Aileron Bold"/>
                <a:sym typeface="Aileron Bold"/>
              </a:rPr>
              <a:t>S</a:t>
            </a:r>
            <a:r>
              <a:rPr lang="en-US" b="true" sz="2300" strike="noStrike" u="none">
                <a:solidFill>
                  <a:srgbClr val="FFFFFF"/>
                </a:solidFill>
                <a:latin typeface="Aileron Bold"/>
                <a:ea typeface="Aileron Bold"/>
                <a:cs typeface="Aileron Bold"/>
                <a:sym typeface="Aileron Bold"/>
              </a:rPr>
              <a:t>ử dụng GridSearchCV để tìm tham số tối ưu:</a:t>
            </a:r>
          </a:p>
          <a:p>
            <a:pPr algn="just" marL="496585" indent="-248293" lvl="1">
              <a:lnSpc>
                <a:spcPts val="4669"/>
              </a:lnSpc>
              <a:buFont typeface="Arial"/>
              <a:buChar char="•"/>
            </a:pPr>
            <a:r>
              <a:rPr lang="en-US" b="true" sz="2300" strike="noStrike" u="none">
                <a:solidFill>
                  <a:srgbClr val="FFFFFF"/>
                </a:solidFill>
                <a:latin typeface="Aileron Bold"/>
                <a:ea typeface="Aileron Bold"/>
                <a:cs typeface="Aileron Bold"/>
                <a:sym typeface="Aileron Bold"/>
              </a:rPr>
              <a:t>Số lượng cây quyết định :</a:t>
            </a:r>
            <a:r>
              <a:rPr lang="en-US" b="true" sz="2300" strike="noStrike" u="none">
                <a:solidFill>
                  <a:srgbClr val="FFFFFF"/>
                </a:solidFill>
                <a:latin typeface="Aileron Bold"/>
                <a:ea typeface="Aileron Bold"/>
                <a:cs typeface="Aileron Bold"/>
                <a:sym typeface="Aileron Bold"/>
              </a:rPr>
              <a:t>[50, 100, 200].</a:t>
            </a:r>
          </a:p>
          <a:p>
            <a:pPr algn="just" marL="496585" indent="-248293" lvl="1">
              <a:lnSpc>
                <a:spcPts val="4669"/>
              </a:lnSpc>
              <a:buFont typeface="Arial"/>
              <a:buChar char="•"/>
            </a:pPr>
            <a:r>
              <a:rPr lang="en-US" b="true" sz="2300" strike="noStrike" u="none">
                <a:solidFill>
                  <a:srgbClr val="FFFFFF"/>
                </a:solidFill>
                <a:latin typeface="Aileron Bold"/>
                <a:ea typeface="Aileron Bold"/>
                <a:cs typeface="Aileron Bold"/>
                <a:sym typeface="Aileron Bold"/>
              </a:rPr>
              <a:t>Độ sâu tối đa của cây </a:t>
            </a:r>
            <a:r>
              <a:rPr lang="en-US" b="true" sz="2300" strike="noStrike" u="none">
                <a:solidFill>
                  <a:srgbClr val="FFFFFF"/>
                </a:solidFill>
                <a:latin typeface="Aileron Bold"/>
                <a:ea typeface="Aileron Bold"/>
                <a:cs typeface="Aileron Bold"/>
                <a:sym typeface="Aileron Bold"/>
              </a:rPr>
              <a:t>: [None, 10, 20].</a:t>
            </a:r>
          </a:p>
          <a:p>
            <a:pPr algn="just" marL="496585" indent="-248293" lvl="1">
              <a:lnSpc>
                <a:spcPts val="4669"/>
              </a:lnSpc>
              <a:buFont typeface="Arial"/>
              <a:buChar char="•"/>
            </a:pPr>
            <a:r>
              <a:rPr lang="en-US" b="true" sz="2300" strike="noStrike" u="none">
                <a:solidFill>
                  <a:srgbClr val="FFFFFF"/>
                </a:solidFill>
                <a:latin typeface="Aileron Bold"/>
                <a:ea typeface="Aileron Bold"/>
                <a:cs typeface="Aileron Bold"/>
                <a:sym typeface="Aileron Bold"/>
              </a:rPr>
              <a:t>Số mẫu tối thiểu để chia nhánh</a:t>
            </a:r>
            <a:r>
              <a:rPr lang="en-US" b="true" sz="2300" strike="noStrike" u="none">
                <a:solidFill>
                  <a:srgbClr val="FFFFFF"/>
                </a:solidFill>
                <a:latin typeface="Aileron Bold"/>
                <a:ea typeface="Aileron Bold"/>
                <a:cs typeface="Aileron Bold"/>
                <a:sym typeface="Aileron Bold"/>
              </a:rPr>
              <a:t>: [2, 5, 10].</a:t>
            </a:r>
          </a:p>
          <a:p>
            <a:pPr algn="just" marL="496585" indent="-248293" lvl="1">
              <a:lnSpc>
                <a:spcPts val="4669"/>
              </a:lnSpc>
              <a:buFont typeface="Arial"/>
              <a:buChar char="•"/>
            </a:pPr>
            <a:r>
              <a:rPr lang="en-US" b="true" sz="2300" strike="noStrike" u="none">
                <a:solidFill>
                  <a:srgbClr val="FFFFFF"/>
                </a:solidFill>
                <a:latin typeface="Aileron Bold"/>
                <a:ea typeface="Aileron Bold"/>
                <a:cs typeface="Aileron Bold"/>
                <a:sym typeface="Aileron Bold"/>
              </a:rPr>
              <a:t>Số mẫu tối thiểu để tạo ra 1 nút lá </a:t>
            </a:r>
            <a:r>
              <a:rPr lang="en-US" b="true" sz="2300" strike="noStrike" u="none">
                <a:solidFill>
                  <a:srgbClr val="FFFFFF"/>
                </a:solidFill>
                <a:latin typeface="Aileron Bold"/>
                <a:ea typeface="Aileron Bold"/>
                <a:cs typeface="Aileron Bold"/>
                <a:sym typeface="Aileron Bold"/>
              </a:rPr>
              <a:t>: [1, 2, 4].</a:t>
            </a:r>
          </a:p>
          <a:p>
            <a:pPr algn="just" marL="0" indent="0" lvl="0">
              <a:lnSpc>
                <a:spcPts val="4669"/>
              </a:lnSpc>
            </a:pP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20</a:t>
            </a:r>
          </a:p>
        </p:txBody>
      </p:sp>
      <p:sp>
        <p:nvSpPr>
          <p:cNvPr name="TextBox 12" id="12"/>
          <p:cNvSpPr txBox="true"/>
          <p:nvPr/>
        </p:nvSpPr>
        <p:spPr>
          <a:xfrm rot="0">
            <a:off x="1094988" y="5112785"/>
            <a:ext cx="6488878" cy="3710170"/>
          </a:xfrm>
          <a:prstGeom prst="rect">
            <a:avLst/>
          </a:prstGeom>
        </p:spPr>
        <p:txBody>
          <a:bodyPr anchor="t" rtlCol="false" tIns="0" lIns="0" bIns="0" rIns="0">
            <a:spAutoFit/>
          </a:bodyPr>
          <a:lstStyle/>
          <a:p>
            <a:pPr algn="l">
              <a:lnSpc>
                <a:spcPts val="5016"/>
              </a:lnSpc>
            </a:pPr>
            <a:r>
              <a:rPr lang="en-US" sz="2400" b="true">
                <a:solidFill>
                  <a:srgbClr val="FFFFFF"/>
                </a:solidFill>
                <a:latin typeface="Aileron Heavy"/>
                <a:ea typeface="Aileron Heavy"/>
                <a:cs typeface="Aileron Heavy"/>
                <a:sym typeface="Aileron Heavy"/>
              </a:rPr>
              <a:t>Sau khi tinh chỉnh </a:t>
            </a:r>
          </a:p>
          <a:p>
            <a:pPr algn="l" marL="518175" indent="-259087" lvl="1">
              <a:lnSpc>
                <a:spcPts val="5016"/>
              </a:lnSpc>
              <a:buFont typeface="Arial"/>
              <a:buChar char="•"/>
            </a:pPr>
            <a:r>
              <a:rPr lang="en-US" b="true" sz="2400">
                <a:solidFill>
                  <a:srgbClr val="FFFFFF"/>
                </a:solidFill>
                <a:latin typeface="Aileron Heavy"/>
                <a:ea typeface="Aileron Heavy"/>
                <a:cs typeface="Aileron Heavy"/>
                <a:sym typeface="Aileron Heavy"/>
              </a:rPr>
              <a:t>Số lượng cây quyết định: 50</a:t>
            </a:r>
          </a:p>
          <a:p>
            <a:pPr algn="l" marL="518175" indent="-259087" lvl="1">
              <a:lnSpc>
                <a:spcPts val="5016"/>
              </a:lnSpc>
              <a:buFont typeface="Arial"/>
              <a:buChar char="•"/>
            </a:pPr>
            <a:r>
              <a:rPr lang="en-US" sz="2400">
                <a:solidFill>
                  <a:srgbClr val="FFFFFF"/>
                </a:solidFill>
                <a:latin typeface="Aileron"/>
                <a:ea typeface="Aileron"/>
                <a:cs typeface="Aileron"/>
                <a:sym typeface="Aileron"/>
              </a:rPr>
              <a:t>Độ sâu tối đa của cây: 10</a:t>
            </a:r>
          </a:p>
          <a:p>
            <a:pPr algn="l" marL="518175" indent="-259087" lvl="1">
              <a:lnSpc>
                <a:spcPts val="5016"/>
              </a:lnSpc>
              <a:buFont typeface="Arial"/>
              <a:buChar char="•"/>
            </a:pPr>
            <a:r>
              <a:rPr lang="en-US" sz="2400">
                <a:solidFill>
                  <a:srgbClr val="FFFFFF"/>
                </a:solidFill>
                <a:latin typeface="Aileron"/>
                <a:ea typeface="Aileron"/>
                <a:cs typeface="Aileron"/>
                <a:sym typeface="Aileron"/>
              </a:rPr>
              <a:t>Số mẫu tối thiểu để chia nhánh:10</a:t>
            </a:r>
          </a:p>
          <a:p>
            <a:pPr algn="l" marL="518175" indent="-259087" lvl="1">
              <a:lnSpc>
                <a:spcPts val="5016"/>
              </a:lnSpc>
              <a:buFont typeface="Arial"/>
              <a:buChar char="•"/>
            </a:pPr>
            <a:r>
              <a:rPr lang="en-US" sz="2400">
                <a:solidFill>
                  <a:srgbClr val="FFFFFF"/>
                </a:solidFill>
                <a:latin typeface="Aileron"/>
                <a:ea typeface="Aileron"/>
                <a:cs typeface="Aileron"/>
                <a:sym typeface="Aileron"/>
              </a:rPr>
              <a:t>Số mẫu tối thiểu để tạo ra 1 nút lá:2</a:t>
            </a:r>
          </a:p>
          <a:p>
            <a:pPr algn="ctr">
              <a:lnSpc>
                <a:spcPts val="5016"/>
              </a:lnSpc>
            </a:pPr>
          </a:p>
        </p:txBody>
      </p:sp>
      <p:sp>
        <p:nvSpPr>
          <p:cNvPr name="TextBox 13" id="13"/>
          <p:cNvSpPr txBox="true"/>
          <p:nvPr/>
        </p:nvSpPr>
        <p:spPr>
          <a:xfrm rot="0">
            <a:off x="8582790" y="8624518"/>
            <a:ext cx="8513604"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Aileron Bold"/>
                <a:ea typeface="Aileron Bold"/>
                <a:cs typeface="Aileron Bold"/>
                <a:sym typeface="Aileron Bold"/>
              </a:rPr>
              <a:t>Kết quả của tinh chỉnh siêu tham số </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4869587"/>
            <a:ext cx="8413334" cy="3104529"/>
            <a:chOff x="0" y="0"/>
            <a:chExt cx="2215857" cy="817654"/>
          </a:xfrm>
        </p:grpSpPr>
        <p:sp>
          <p:nvSpPr>
            <p:cNvPr name="Freeform 4" id="4"/>
            <p:cNvSpPr/>
            <p:nvPr/>
          </p:nvSpPr>
          <p:spPr>
            <a:xfrm flipH="false" flipV="false" rot="0">
              <a:off x="0" y="0"/>
              <a:ext cx="2215857" cy="817654"/>
            </a:xfrm>
            <a:custGeom>
              <a:avLst/>
              <a:gdLst/>
              <a:ahLst/>
              <a:cxnLst/>
              <a:rect r="r" b="b" t="t" l="l"/>
              <a:pathLst>
                <a:path h="817654" w="2215857">
                  <a:moveTo>
                    <a:pt x="22085" y="0"/>
                  </a:moveTo>
                  <a:lnTo>
                    <a:pt x="2193773" y="0"/>
                  </a:lnTo>
                  <a:cubicBezTo>
                    <a:pt x="2199630" y="0"/>
                    <a:pt x="2205247" y="2327"/>
                    <a:pt x="2209389" y="6468"/>
                  </a:cubicBezTo>
                  <a:cubicBezTo>
                    <a:pt x="2213531" y="10610"/>
                    <a:pt x="2215857" y="16227"/>
                    <a:pt x="2215857" y="22085"/>
                  </a:cubicBezTo>
                  <a:lnTo>
                    <a:pt x="2215857" y="795569"/>
                  </a:lnTo>
                  <a:cubicBezTo>
                    <a:pt x="2215857" y="801426"/>
                    <a:pt x="2213531" y="807044"/>
                    <a:pt x="2209389" y="811185"/>
                  </a:cubicBezTo>
                  <a:cubicBezTo>
                    <a:pt x="2205247" y="815327"/>
                    <a:pt x="2199630" y="817654"/>
                    <a:pt x="2193773" y="817654"/>
                  </a:cubicBezTo>
                  <a:lnTo>
                    <a:pt x="22085" y="817654"/>
                  </a:lnTo>
                  <a:cubicBezTo>
                    <a:pt x="16227" y="817654"/>
                    <a:pt x="10610" y="815327"/>
                    <a:pt x="6468" y="811185"/>
                  </a:cubicBezTo>
                  <a:cubicBezTo>
                    <a:pt x="2327" y="807044"/>
                    <a:pt x="0" y="801426"/>
                    <a:pt x="0" y="795569"/>
                  </a:cubicBezTo>
                  <a:lnTo>
                    <a:pt x="0" y="22085"/>
                  </a:lnTo>
                  <a:cubicBezTo>
                    <a:pt x="0" y="16227"/>
                    <a:pt x="2327" y="10610"/>
                    <a:pt x="6468" y="6468"/>
                  </a:cubicBezTo>
                  <a:cubicBezTo>
                    <a:pt x="10610" y="2327"/>
                    <a:pt x="16227" y="0"/>
                    <a:pt x="22085" y="0"/>
                  </a:cubicBezTo>
                  <a:close/>
                </a:path>
              </a:pathLst>
            </a:custGeom>
            <a:solidFill>
              <a:srgbClr val="315E41"/>
            </a:solidFill>
          </p:spPr>
        </p:sp>
        <p:sp>
          <p:nvSpPr>
            <p:cNvPr name="TextBox 5" id="5"/>
            <p:cNvSpPr txBox="true"/>
            <p:nvPr/>
          </p:nvSpPr>
          <p:spPr>
            <a:xfrm>
              <a:off x="0" y="-47625"/>
              <a:ext cx="2215857" cy="865279"/>
            </a:xfrm>
            <a:prstGeom prst="rect">
              <a:avLst/>
            </a:prstGeom>
          </p:spPr>
          <p:txBody>
            <a:bodyPr anchor="ctr" rtlCol="false" tIns="50800" lIns="50800" bIns="50800" rIns="50800"/>
            <a:lstStyle/>
            <a:p>
              <a:pPr algn="ctr">
                <a:lnSpc>
                  <a:spcPts val="3360"/>
                </a:lnSpc>
              </a:pPr>
            </a:p>
          </p:txBody>
        </p:sp>
      </p:grpSp>
      <p:grpSp>
        <p:nvGrpSpPr>
          <p:cNvPr name="Group 6" id="6"/>
          <p:cNvGrpSpPr/>
          <p:nvPr/>
        </p:nvGrpSpPr>
        <p:grpSpPr>
          <a:xfrm rot="0">
            <a:off x="1896207" y="6166424"/>
            <a:ext cx="2948485" cy="294848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4436"/>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360"/>
                </a:lnSpc>
              </a:pPr>
            </a:p>
          </p:txBody>
        </p:sp>
      </p:grpSp>
      <p:pic>
        <p:nvPicPr>
          <p:cNvPr name="Picture 9" id="9"/>
          <p:cNvPicPr>
            <a:picLocks noChangeAspect="true"/>
          </p:cNvPicPr>
          <p:nvPr/>
        </p:nvPicPr>
        <p:blipFill>
          <a:blip r:embed="rId3"/>
          <a:stretch>
            <a:fillRect/>
          </a:stretch>
        </p:blipFill>
        <p:spPr>
          <a:xfrm rot="0">
            <a:off x="1874256" y="6144472"/>
            <a:ext cx="2992387" cy="2992387"/>
          </a:xfrm>
          <a:prstGeom prst="rect">
            <a:avLst/>
          </a:prstGeom>
        </p:spPr>
      </p:pic>
      <p:grpSp>
        <p:nvGrpSpPr>
          <p:cNvPr name="Group 10" id="10"/>
          <p:cNvGrpSpPr/>
          <p:nvPr/>
        </p:nvGrpSpPr>
        <p:grpSpPr>
          <a:xfrm rot="0">
            <a:off x="10375484" y="1578974"/>
            <a:ext cx="4457813" cy="445781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329" t="0" r="-25329" b="0"/>
              </a:stretch>
            </a:blipFill>
          </p:spPr>
        </p:sp>
      </p:grpSp>
      <p:grpSp>
        <p:nvGrpSpPr>
          <p:cNvPr name="Group 12" id="12"/>
          <p:cNvGrpSpPr/>
          <p:nvPr/>
        </p:nvGrpSpPr>
        <p:grpSpPr>
          <a:xfrm rot="0">
            <a:off x="15885881" y="0"/>
            <a:ext cx="2402119" cy="10287000"/>
            <a:chOff x="0" y="0"/>
            <a:chExt cx="632657" cy="2709333"/>
          </a:xfrm>
        </p:grpSpPr>
        <p:sp>
          <p:nvSpPr>
            <p:cNvPr name="Freeform 13" id="13"/>
            <p:cNvSpPr/>
            <p:nvPr/>
          </p:nvSpPr>
          <p:spPr>
            <a:xfrm flipH="false" flipV="false" rot="0">
              <a:off x="0" y="0"/>
              <a:ext cx="632657" cy="2709333"/>
            </a:xfrm>
            <a:custGeom>
              <a:avLst/>
              <a:gdLst/>
              <a:ahLst/>
              <a:cxnLst/>
              <a:rect r="r" b="b" t="t" l="l"/>
              <a:pathLst>
                <a:path h="2709333" w="632657">
                  <a:moveTo>
                    <a:pt x="0" y="0"/>
                  </a:moveTo>
                  <a:lnTo>
                    <a:pt x="632657" y="0"/>
                  </a:lnTo>
                  <a:lnTo>
                    <a:pt x="632657" y="2709333"/>
                  </a:lnTo>
                  <a:lnTo>
                    <a:pt x="0" y="2709333"/>
                  </a:lnTo>
                  <a:close/>
                </a:path>
              </a:pathLst>
            </a:custGeom>
            <a:solidFill>
              <a:srgbClr val="1E4436"/>
            </a:solidFill>
          </p:spPr>
        </p:sp>
        <p:sp>
          <p:nvSpPr>
            <p:cNvPr name="TextBox 14" id="14"/>
            <p:cNvSpPr txBox="true"/>
            <p:nvPr/>
          </p:nvSpPr>
          <p:spPr>
            <a:xfrm>
              <a:off x="0" y="-47625"/>
              <a:ext cx="632657" cy="2756958"/>
            </a:xfrm>
            <a:prstGeom prst="rect">
              <a:avLst/>
            </a:prstGeom>
          </p:spPr>
          <p:txBody>
            <a:bodyPr anchor="ctr" rtlCol="false" tIns="50800" lIns="50800" bIns="50800" rIns="50800"/>
            <a:lstStyle/>
            <a:p>
              <a:pPr algn="ctr">
                <a:lnSpc>
                  <a:spcPts val="3360"/>
                </a:lnSpc>
              </a:pPr>
            </a:p>
          </p:txBody>
        </p:sp>
      </p:grpSp>
      <p:sp>
        <p:nvSpPr>
          <p:cNvPr name="Freeform 15" id="15"/>
          <p:cNvSpPr/>
          <p:nvPr/>
        </p:nvSpPr>
        <p:spPr>
          <a:xfrm flipH="false" flipV="false" rot="0">
            <a:off x="1014511" y="1578974"/>
            <a:ext cx="1763393" cy="262906"/>
          </a:xfrm>
          <a:custGeom>
            <a:avLst/>
            <a:gdLst/>
            <a:ahLst/>
            <a:cxnLst/>
            <a:rect r="r" b="b" t="t" l="l"/>
            <a:pathLst>
              <a:path h="262906" w="1763393">
                <a:moveTo>
                  <a:pt x="0" y="0"/>
                </a:moveTo>
                <a:lnTo>
                  <a:pt x="1763393" y="0"/>
                </a:lnTo>
                <a:lnTo>
                  <a:pt x="1763393" y="262905"/>
                </a:lnTo>
                <a:lnTo>
                  <a:pt x="0" y="2629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1014511" y="2435760"/>
            <a:ext cx="8648178" cy="768350"/>
          </a:xfrm>
          <a:prstGeom prst="rect">
            <a:avLst/>
          </a:prstGeom>
        </p:spPr>
        <p:txBody>
          <a:bodyPr anchor="t" rtlCol="false" tIns="0" lIns="0" bIns="0" rIns="0">
            <a:spAutoFit/>
          </a:bodyPr>
          <a:lstStyle/>
          <a:p>
            <a:pPr algn="l" marL="0" indent="0" lvl="0">
              <a:lnSpc>
                <a:spcPts val="6100"/>
              </a:lnSpc>
              <a:spcBef>
                <a:spcPct val="0"/>
              </a:spcBef>
            </a:pPr>
            <a:r>
              <a:rPr lang="en-US" b="true" sz="5000">
                <a:solidFill>
                  <a:srgbClr val="FCFFFB"/>
                </a:solidFill>
                <a:latin typeface="Montserrat Bold"/>
                <a:ea typeface="Montserrat Bold"/>
                <a:cs typeface="Montserrat Bold"/>
                <a:sym typeface="Montserrat Bold"/>
              </a:rPr>
              <a:t>4.Đánh giá mô hình </a:t>
            </a:r>
          </a:p>
        </p:txBody>
      </p:sp>
      <p:sp>
        <p:nvSpPr>
          <p:cNvPr name="TextBox 17" id="17"/>
          <p:cNvSpPr txBox="true"/>
          <p:nvPr/>
        </p:nvSpPr>
        <p:spPr>
          <a:xfrm rot="0">
            <a:off x="1283500" y="5086350"/>
            <a:ext cx="5896970" cy="521334"/>
          </a:xfrm>
          <a:prstGeom prst="rect">
            <a:avLst/>
          </a:prstGeom>
        </p:spPr>
        <p:txBody>
          <a:bodyPr anchor="t" rtlCol="false" tIns="0" lIns="0" bIns="0" rIns="0">
            <a:spAutoFit/>
          </a:bodyPr>
          <a:lstStyle/>
          <a:p>
            <a:pPr algn="l">
              <a:lnSpc>
                <a:spcPts val="4340"/>
              </a:lnSpc>
            </a:pPr>
            <a:r>
              <a:rPr lang="en-US" sz="3100" b="true">
                <a:solidFill>
                  <a:srgbClr val="EFFFDA"/>
                </a:solidFill>
                <a:latin typeface="Aileron Bold"/>
                <a:ea typeface="Aileron Bold"/>
                <a:cs typeface="Aileron Bold"/>
                <a:sym typeface="Aileron Bold"/>
              </a:rPr>
              <a:t>Tỷ lệ chính xác của mô hình:</a:t>
            </a:r>
          </a:p>
        </p:txBody>
      </p:sp>
      <p:sp>
        <p:nvSpPr>
          <p:cNvPr name="TextBox 18" id="1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21</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5885881" y="0"/>
            <a:ext cx="2402119" cy="10287000"/>
            <a:chOff x="0" y="0"/>
            <a:chExt cx="632657" cy="2709333"/>
          </a:xfrm>
        </p:grpSpPr>
        <p:sp>
          <p:nvSpPr>
            <p:cNvPr name="Freeform 4" id="4"/>
            <p:cNvSpPr/>
            <p:nvPr/>
          </p:nvSpPr>
          <p:spPr>
            <a:xfrm flipH="false" flipV="false" rot="0">
              <a:off x="0" y="0"/>
              <a:ext cx="632657" cy="2709333"/>
            </a:xfrm>
            <a:custGeom>
              <a:avLst/>
              <a:gdLst/>
              <a:ahLst/>
              <a:cxnLst/>
              <a:rect r="r" b="b" t="t" l="l"/>
              <a:pathLst>
                <a:path h="2709333" w="632657">
                  <a:moveTo>
                    <a:pt x="0" y="0"/>
                  </a:moveTo>
                  <a:lnTo>
                    <a:pt x="632657" y="0"/>
                  </a:lnTo>
                  <a:lnTo>
                    <a:pt x="632657" y="2709333"/>
                  </a:lnTo>
                  <a:lnTo>
                    <a:pt x="0" y="2709333"/>
                  </a:lnTo>
                  <a:close/>
                </a:path>
              </a:pathLst>
            </a:custGeom>
            <a:solidFill>
              <a:srgbClr val="1E4436"/>
            </a:solidFill>
          </p:spPr>
        </p:sp>
        <p:sp>
          <p:nvSpPr>
            <p:cNvPr name="TextBox 5" id="5"/>
            <p:cNvSpPr txBox="true"/>
            <p:nvPr/>
          </p:nvSpPr>
          <p:spPr>
            <a:xfrm>
              <a:off x="0" y="-47625"/>
              <a:ext cx="632657" cy="2756958"/>
            </a:xfrm>
            <a:prstGeom prst="rect">
              <a:avLst/>
            </a:prstGeom>
          </p:spPr>
          <p:txBody>
            <a:bodyPr anchor="ctr" rtlCol="false" tIns="50800" lIns="50800" bIns="50800" rIns="50800"/>
            <a:lstStyle/>
            <a:p>
              <a:pPr algn="ctr">
                <a:lnSpc>
                  <a:spcPts val="3360"/>
                </a:lnSpc>
              </a:pPr>
            </a:p>
          </p:txBody>
        </p:sp>
      </p:grpSp>
      <p:sp>
        <p:nvSpPr>
          <p:cNvPr name="Freeform 6" id="6"/>
          <p:cNvSpPr/>
          <p:nvPr/>
        </p:nvSpPr>
        <p:spPr>
          <a:xfrm flipH="false" flipV="false" rot="0">
            <a:off x="1014511" y="269570"/>
            <a:ext cx="1763393" cy="262906"/>
          </a:xfrm>
          <a:custGeom>
            <a:avLst/>
            <a:gdLst/>
            <a:ahLst/>
            <a:cxnLst/>
            <a:rect r="r" b="b" t="t" l="l"/>
            <a:pathLst>
              <a:path h="262906" w="1763393">
                <a:moveTo>
                  <a:pt x="0" y="0"/>
                </a:moveTo>
                <a:lnTo>
                  <a:pt x="1763393" y="0"/>
                </a:lnTo>
                <a:lnTo>
                  <a:pt x="1763393" y="262906"/>
                </a:lnTo>
                <a:lnTo>
                  <a:pt x="0" y="2629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7" id="7"/>
          <p:cNvGraphicFramePr>
            <a:graphicFrameLocks noGrp="true"/>
          </p:cNvGraphicFramePr>
          <p:nvPr/>
        </p:nvGraphicFramePr>
        <p:xfrm>
          <a:off x="692332" y="1755426"/>
          <a:ext cx="7750545" cy="6057900"/>
        </p:xfrm>
        <a:graphic>
          <a:graphicData uri="http://schemas.openxmlformats.org/drawingml/2006/table">
            <a:tbl>
              <a:tblPr/>
              <a:tblGrid>
                <a:gridCol w="1544816"/>
                <a:gridCol w="1997557"/>
                <a:gridCol w="1354141"/>
                <a:gridCol w="1514975"/>
                <a:gridCol w="1339054"/>
              </a:tblGrid>
              <a:tr h="891431">
                <a:tc>
                  <a:txBody>
                    <a:bodyPr anchor="t" rtlCol="false"/>
                    <a:lstStyle/>
                    <a:p>
                      <a:pPr algn="ctr">
                        <a:lnSpc>
                          <a:spcPts val="2800"/>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b="true">
                          <a:solidFill>
                            <a:srgbClr val="FFFFFF"/>
                          </a:solidFill>
                          <a:latin typeface="Noto Serif Display Bold"/>
                          <a:ea typeface="Noto Serif Display Bold"/>
                          <a:cs typeface="Noto Serif Display Bold"/>
                          <a:sym typeface="Noto Serif Display Bold"/>
                        </a:rPr>
                        <a:t>precison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b="true">
                          <a:solidFill>
                            <a:srgbClr val="FFFFFF"/>
                          </a:solidFill>
                          <a:latin typeface="Noto Serif Display Bold"/>
                          <a:ea typeface="Noto Serif Display Bold"/>
                          <a:cs typeface="Noto Serif Display Bold"/>
                          <a:sym typeface="Noto Serif Display Bold"/>
                        </a:rPr>
                        <a:t>recall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b="true">
                          <a:solidFill>
                            <a:srgbClr val="FFFFFF"/>
                          </a:solidFill>
                          <a:latin typeface="Noto Serif Display Bold"/>
                          <a:ea typeface="Noto Serif Display Bold"/>
                          <a:cs typeface="Noto Serif Display Bold"/>
                          <a:sym typeface="Noto Serif Display Bold"/>
                        </a:rPr>
                        <a:t>f1-score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520"/>
                        </a:lnSpc>
                        <a:defRPr/>
                      </a:pPr>
                      <a:r>
                        <a:rPr lang="en-US" sz="1800" b="true">
                          <a:solidFill>
                            <a:srgbClr val="FFFFFF"/>
                          </a:solidFill>
                          <a:latin typeface="Noto Serif Display Bold"/>
                          <a:ea typeface="Noto Serif Display Bold"/>
                          <a:cs typeface="Noto Serif Display Bold"/>
                          <a:sym typeface="Noto Serif Display Bold"/>
                        </a:rPr>
                        <a:t>support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91431">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0.99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0.96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0.97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1849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91431">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0.67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0.86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0.76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169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91431">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accuracy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0.95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2018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46087">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macro avg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0.83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0.91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0.86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2018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46087">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weighted avg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0.96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0.95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0.96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2018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Freeform 8" id="8"/>
          <p:cNvSpPr/>
          <p:nvPr/>
        </p:nvSpPr>
        <p:spPr>
          <a:xfrm flipH="false" flipV="false" rot="0">
            <a:off x="8879003" y="1488630"/>
            <a:ext cx="8103654" cy="6773952"/>
          </a:xfrm>
          <a:custGeom>
            <a:avLst/>
            <a:gdLst/>
            <a:ahLst/>
            <a:cxnLst/>
            <a:rect r="r" b="b" t="t" l="l"/>
            <a:pathLst>
              <a:path h="6773952" w="8103654">
                <a:moveTo>
                  <a:pt x="0" y="0"/>
                </a:moveTo>
                <a:lnTo>
                  <a:pt x="8103654" y="0"/>
                </a:lnTo>
                <a:lnTo>
                  <a:pt x="8103654" y="6773953"/>
                </a:lnTo>
                <a:lnTo>
                  <a:pt x="0" y="6773953"/>
                </a:lnTo>
                <a:lnTo>
                  <a:pt x="0" y="0"/>
                </a:lnTo>
                <a:close/>
              </a:path>
            </a:pathLst>
          </a:custGeom>
          <a:blipFill>
            <a:blip r:embed="rId5"/>
            <a:stretch>
              <a:fillRect l="0" t="0" r="0" b="0"/>
            </a:stretch>
          </a:blipFill>
        </p:spPr>
      </p:sp>
      <p:pic>
        <p:nvPicPr>
          <p:cNvPr name="Picture 9" id="9"/>
          <p:cNvPicPr>
            <a:picLocks noChangeAspect="true"/>
          </p:cNvPicPr>
          <p:nvPr/>
        </p:nvPicPr>
        <p:blipFill>
          <a:blip r:embed="rId6"/>
          <a:srcRect l="0" t="0" r="0" b="0"/>
          <a:stretch>
            <a:fillRect/>
          </a:stretch>
        </p:blipFill>
        <p:spPr>
          <a:xfrm flipH="false" flipV="false" rot="-5400000">
            <a:off x="269553" y="8399986"/>
            <a:ext cx="845558" cy="570752"/>
          </a:xfrm>
          <a:prstGeom prst="rect">
            <a:avLst/>
          </a:prstGeom>
        </p:spPr>
      </p:pic>
      <p:sp>
        <p:nvSpPr>
          <p:cNvPr name="TextBox 10" id="10"/>
          <p:cNvSpPr txBox="true"/>
          <p:nvPr/>
        </p:nvSpPr>
        <p:spPr>
          <a:xfrm rot="0">
            <a:off x="4282652" y="143539"/>
            <a:ext cx="8648178" cy="768350"/>
          </a:xfrm>
          <a:prstGeom prst="rect">
            <a:avLst/>
          </a:prstGeom>
        </p:spPr>
        <p:txBody>
          <a:bodyPr anchor="t" rtlCol="false" tIns="0" lIns="0" bIns="0" rIns="0">
            <a:spAutoFit/>
          </a:bodyPr>
          <a:lstStyle/>
          <a:p>
            <a:pPr algn="l" marL="0" indent="0" lvl="0">
              <a:lnSpc>
                <a:spcPts val="6100"/>
              </a:lnSpc>
              <a:spcBef>
                <a:spcPct val="0"/>
              </a:spcBef>
            </a:pPr>
            <a:r>
              <a:rPr lang="en-US" b="true" sz="5000">
                <a:solidFill>
                  <a:srgbClr val="FCFFFB"/>
                </a:solidFill>
                <a:latin typeface="Montserrat Bold"/>
                <a:ea typeface="Montserrat Bold"/>
                <a:cs typeface="Montserrat Bold"/>
                <a:sym typeface="Montserrat Bold"/>
              </a:rPr>
              <a:t>4.Đánh giá mô hình </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22</a:t>
            </a:r>
          </a:p>
        </p:txBody>
      </p:sp>
      <p:sp>
        <p:nvSpPr>
          <p:cNvPr name="TextBox 12" id="12"/>
          <p:cNvSpPr txBox="true"/>
          <p:nvPr/>
        </p:nvSpPr>
        <p:spPr>
          <a:xfrm rot="0">
            <a:off x="495822" y="860869"/>
            <a:ext cx="8648178" cy="627761"/>
          </a:xfrm>
          <a:prstGeom prst="rect">
            <a:avLst/>
          </a:prstGeom>
        </p:spPr>
        <p:txBody>
          <a:bodyPr anchor="t" rtlCol="false" tIns="0" lIns="0" bIns="0" rIns="0">
            <a:spAutoFit/>
          </a:bodyPr>
          <a:lstStyle/>
          <a:p>
            <a:pPr algn="l" marL="0" indent="0" lvl="0">
              <a:lnSpc>
                <a:spcPts val="5002"/>
              </a:lnSpc>
              <a:spcBef>
                <a:spcPct val="0"/>
              </a:spcBef>
            </a:pPr>
            <a:r>
              <a:rPr lang="en-US" sz="4100">
                <a:solidFill>
                  <a:srgbClr val="FCFFFB"/>
                </a:solidFill>
                <a:latin typeface="Montserrat"/>
                <a:ea typeface="Montserrat"/>
                <a:cs typeface="Montserrat"/>
                <a:sym typeface="Montserrat"/>
              </a:rPr>
              <a:t>4.1 Ma trận nhầm lẫn </a:t>
            </a:r>
          </a:p>
        </p:txBody>
      </p:sp>
      <p:sp>
        <p:nvSpPr>
          <p:cNvPr name="TextBox 13" id="13"/>
          <p:cNvSpPr txBox="true"/>
          <p:nvPr/>
        </p:nvSpPr>
        <p:spPr>
          <a:xfrm rot="0">
            <a:off x="987601" y="8080121"/>
            <a:ext cx="7664621" cy="1479804"/>
          </a:xfrm>
          <a:prstGeom prst="rect">
            <a:avLst/>
          </a:prstGeom>
        </p:spPr>
        <p:txBody>
          <a:bodyPr anchor="t" rtlCol="false" tIns="0" lIns="0" bIns="0" rIns="0">
            <a:spAutoFit/>
          </a:bodyPr>
          <a:lstStyle/>
          <a:p>
            <a:pPr algn="just">
              <a:lnSpc>
                <a:spcPts val="2928"/>
              </a:lnSpc>
            </a:pPr>
            <a:r>
              <a:rPr lang="en-US" sz="2400">
                <a:solidFill>
                  <a:srgbClr val="FCFFFB"/>
                </a:solidFill>
                <a:latin typeface="Montserrat"/>
                <a:ea typeface="Montserrat"/>
                <a:cs typeface="Montserrat"/>
                <a:sym typeface="Montserrat"/>
              </a:rPr>
              <a:t>Mô hình đạt độ chính xác đến 95%. </a:t>
            </a:r>
          </a:p>
          <a:p>
            <a:pPr algn="just" marL="0" indent="0" lvl="0">
              <a:lnSpc>
                <a:spcPts val="2928"/>
              </a:lnSpc>
              <a:spcBef>
                <a:spcPct val="0"/>
              </a:spcBef>
            </a:pPr>
            <a:r>
              <a:rPr lang="en-US" sz="2400">
                <a:solidFill>
                  <a:srgbClr val="FCFFFB"/>
                </a:solidFill>
                <a:latin typeface="Montserrat"/>
                <a:ea typeface="Montserrat"/>
                <a:cs typeface="Montserrat"/>
                <a:sym typeface="Montserrat"/>
              </a:rPr>
              <a:t>Hoạt động tốt trong đó việc dự đoán người không mắc bệnh khi đạt tỷ lệ 99%. Nhưng dự đoán người mắc bệnh còn hạn chế khi tỷ lệ chỉ là 67%. </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5885881" y="0"/>
            <a:ext cx="2402119" cy="10287000"/>
            <a:chOff x="0" y="0"/>
            <a:chExt cx="632657" cy="2709333"/>
          </a:xfrm>
        </p:grpSpPr>
        <p:sp>
          <p:nvSpPr>
            <p:cNvPr name="Freeform 4" id="4"/>
            <p:cNvSpPr/>
            <p:nvPr/>
          </p:nvSpPr>
          <p:spPr>
            <a:xfrm flipH="false" flipV="false" rot="0">
              <a:off x="0" y="0"/>
              <a:ext cx="632657" cy="2709333"/>
            </a:xfrm>
            <a:custGeom>
              <a:avLst/>
              <a:gdLst/>
              <a:ahLst/>
              <a:cxnLst/>
              <a:rect r="r" b="b" t="t" l="l"/>
              <a:pathLst>
                <a:path h="2709333" w="632657">
                  <a:moveTo>
                    <a:pt x="0" y="0"/>
                  </a:moveTo>
                  <a:lnTo>
                    <a:pt x="632657" y="0"/>
                  </a:lnTo>
                  <a:lnTo>
                    <a:pt x="632657" y="2709333"/>
                  </a:lnTo>
                  <a:lnTo>
                    <a:pt x="0" y="2709333"/>
                  </a:lnTo>
                  <a:close/>
                </a:path>
              </a:pathLst>
            </a:custGeom>
            <a:solidFill>
              <a:srgbClr val="1E4436"/>
            </a:solidFill>
          </p:spPr>
        </p:sp>
        <p:sp>
          <p:nvSpPr>
            <p:cNvPr name="TextBox 5" id="5"/>
            <p:cNvSpPr txBox="true"/>
            <p:nvPr/>
          </p:nvSpPr>
          <p:spPr>
            <a:xfrm>
              <a:off x="0" y="-47625"/>
              <a:ext cx="632657" cy="2756958"/>
            </a:xfrm>
            <a:prstGeom prst="rect">
              <a:avLst/>
            </a:prstGeom>
          </p:spPr>
          <p:txBody>
            <a:bodyPr anchor="ctr" rtlCol="false" tIns="50800" lIns="50800" bIns="50800" rIns="50800"/>
            <a:lstStyle/>
            <a:p>
              <a:pPr algn="ctr">
                <a:lnSpc>
                  <a:spcPts val="3360"/>
                </a:lnSpc>
              </a:pPr>
            </a:p>
          </p:txBody>
        </p:sp>
      </p:grpSp>
      <p:sp>
        <p:nvSpPr>
          <p:cNvPr name="Freeform 6" id="6"/>
          <p:cNvSpPr/>
          <p:nvPr/>
        </p:nvSpPr>
        <p:spPr>
          <a:xfrm flipH="false" flipV="false" rot="0">
            <a:off x="1014511" y="269570"/>
            <a:ext cx="1763393" cy="262906"/>
          </a:xfrm>
          <a:custGeom>
            <a:avLst/>
            <a:gdLst/>
            <a:ahLst/>
            <a:cxnLst/>
            <a:rect r="r" b="b" t="t" l="l"/>
            <a:pathLst>
              <a:path h="262906" w="1763393">
                <a:moveTo>
                  <a:pt x="0" y="0"/>
                </a:moveTo>
                <a:lnTo>
                  <a:pt x="1763393" y="0"/>
                </a:lnTo>
                <a:lnTo>
                  <a:pt x="1763393" y="262906"/>
                </a:lnTo>
                <a:lnTo>
                  <a:pt x="0" y="2629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7" id="7"/>
          <p:cNvGraphicFramePr>
            <a:graphicFrameLocks noGrp="true"/>
          </p:cNvGraphicFramePr>
          <p:nvPr/>
        </p:nvGraphicFramePr>
        <p:xfrm>
          <a:off x="2316800" y="1662040"/>
          <a:ext cx="12579881" cy="7747072"/>
        </p:xfrm>
        <a:graphic>
          <a:graphicData uri="http://schemas.openxmlformats.org/drawingml/2006/table">
            <a:tbl>
              <a:tblPr/>
              <a:tblGrid>
                <a:gridCol w="3051098"/>
                <a:gridCol w="2539475"/>
                <a:gridCol w="4339308"/>
                <a:gridCol w="2649999"/>
              </a:tblGrid>
              <a:tr h="1193333">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Đặc trưng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Độ quan trọng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b="true">
                          <a:solidFill>
                            <a:srgbClr val="FFFFFF"/>
                          </a:solidFill>
                          <a:latin typeface="Noto Serif Display Bold"/>
                          <a:ea typeface="Noto Serif Display Bold"/>
                          <a:cs typeface="Noto Serif Display Bold"/>
                          <a:sym typeface="Noto Serif Display Bold"/>
                        </a:rPr>
                        <a:t>Đặc trưng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Độ quan trọng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93333">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HbA1c_level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0.42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smoking_history_non-smoker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0.01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93333">
                <a:tc>
                  <a:txBody>
                    <a:bodyPr anchor="t" rtlCol="false"/>
                    <a:lstStyle/>
                    <a:p>
                      <a:pPr algn="ctr">
                        <a:lnSpc>
                          <a:spcPts val="2800"/>
                        </a:lnSpc>
                        <a:defRPr/>
                      </a:pPr>
                      <a:r>
                        <a:rPr lang="en-US" sz="2000" b="true">
                          <a:solidFill>
                            <a:srgbClr val="FFFFFF"/>
                          </a:solidFill>
                          <a:latin typeface="Noto Serif Display Bold"/>
                          <a:ea typeface="Noto Serif Display Bold"/>
                          <a:cs typeface="Noto Serif Display Bold"/>
                          <a:sym typeface="Noto Serif Display Bold"/>
                        </a:rPr>
                        <a:t>blood_glucose_level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0.32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moking_history_past_smoker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0.01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90203">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age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0.12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 gender_Male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0.00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90203">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BMI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0.06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gender_Female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0.00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93333">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 hypertension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0.03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smoking_history_current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0.00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93333">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 heart_disease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Noto Serif Display"/>
                          <a:ea typeface="Noto Serif Display"/>
                          <a:cs typeface="Noto Serif Display"/>
                          <a:sym typeface="Noto Serif Display"/>
                        </a:rPr>
                        <a:t>0.02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8" id="8"/>
          <p:cNvSpPr txBox="true"/>
          <p:nvPr/>
        </p:nvSpPr>
        <p:spPr>
          <a:xfrm rot="0">
            <a:off x="4282652" y="143539"/>
            <a:ext cx="8648178" cy="768350"/>
          </a:xfrm>
          <a:prstGeom prst="rect">
            <a:avLst/>
          </a:prstGeom>
        </p:spPr>
        <p:txBody>
          <a:bodyPr anchor="t" rtlCol="false" tIns="0" lIns="0" bIns="0" rIns="0">
            <a:spAutoFit/>
          </a:bodyPr>
          <a:lstStyle/>
          <a:p>
            <a:pPr algn="l" marL="0" indent="0" lvl="0">
              <a:lnSpc>
                <a:spcPts val="6100"/>
              </a:lnSpc>
              <a:spcBef>
                <a:spcPct val="0"/>
              </a:spcBef>
            </a:pPr>
            <a:r>
              <a:rPr lang="en-US" b="true" sz="5000">
                <a:solidFill>
                  <a:srgbClr val="FCFFFB"/>
                </a:solidFill>
                <a:latin typeface="Montserrat Bold"/>
                <a:ea typeface="Montserrat Bold"/>
                <a:cs typeface="Montserrat Bold"/>
                <a:sym typeface="Montserrat Bold"/>
              </a:rPr>
              <a:t>4.Đánh giá mô hình </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23</a:t>
            </a:r>
          </a:p>
        </p:txBody>
      </p:sp>
      <p:sp>
        <p:nvSpPr>
          <p:cNvPr name="TextBox 10" id="10"/>
          <p:cNvSpPr txBox="true"/>
          <p:nvPr/>
        </p:nvSpPr>
        <p:spPr>
          <a:xfrm rot="0">
            <a:off x="495822" y="911889"/>
            <a:ext cx="8648178" cy="944626"/>
          </a:xfrm>
          <a:prstGeom prst="rect">
            <a:avLst/>
          </a:prstGeom>
        </p:spPr>
        <p:txBody>
          <a:bodyPr anchor="t" rtlCol="false" tIns="0" lIns="0" bIns="0" rIns="0">
            <a:spAutoFit/>
          </a:bodyPr>
          <a:lstStyle/>
          <a:p>
            <a:pPr algn="l">
              <a:lnSpc>
                <a:spcPts val="3782"/>
              </a:lnSpc>
            </a:pPr>
            <a:r>
              <a:rPr lang="en-US" sz="3100" b="true">
                <a:solidFill>
                  <a:srgbClr val="FCFFFB"/>
                </a:solidFill>
                <a:latin typeface="Montserrat Bold"/>
                <a:ea typeface="Montserrat Bold"/>
                <a:cs typeface="Montserrat Bold"/>
                <a:sym typeface="Montserrat Bold"/>
              </a:rPr>
              <a:t>4.2 Độ Quan trọng của Đặc trưng</a:t>
            </a:r>
          </a:p>
          <a:p>
            <a:pPr algn="l" marL="0" indent="0" lvl="0">
              <a:lnSpc>
                <a:spcPts val="3782"/>
              </a:lnSpc>
              <a:spcBef>
                <a:spcPct val="0"/>
              </a:spcBef>
            </a:pPr>
          </a:p>
        </p:txBody>
      </p:sp>
      <p:sp>
        <p:nvSpPr>
          <p:cNvPr name="TextBox 11" id="11"/>
          <p:cNvSpPr txBox="true"/>
          <p:nvPr/>
        </p:nvSpPr>
        <p:spPr>
          <a:xfrm rot="0">
            <a:off x="3662195" y="9550400"/>
            <a:ext cx="10728157" cy="496697"/>
          </a:xfrm>
          <a:prstGeom prst="rect">
            <a:avLst/>
          </a:prstGeom>
        </p:spPr>
        <p:txBody>
          <a:bodyPr anchor="t" rtlCol="false" tIns="0" lIns="0" bIns="0" rIns="0">
            <a:spAutoFit/>
          </a:bodyPr>
          <a:lstStyle/>
          <a:p>
            <a:pPr algn="l" marL="0" indent="0" lvl="0">
              <a:lnSpc>
                <a:spcPts val="3904"/>
              </a:lnSpc>
              <a:spcBef>
                <a:spcPct val="0"/>
              </a:spcBef>
            </a:pPr>
            <a:r>
              <a:rPr lang="en-US" b="true" sz="3200">
                <a:solidFill>
                  <a:srgbClr val="FCFFFB"/>
                </a:solidFill>
                <a:latin typeface="Montserrat Bold"/>
                <a:ea typeface="Montserrat Bold"/>
                <a:cs typeface="Montserrat Bold"/>
                <a:sym typeface="Montserrat Bold"/>
              </a:rPr>
              <a:t>Bảng đánh giá độ quan trọng của các đặc trưng</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5885881" y="0"/>
            <a:ext cx="2402119" cy="10287000"/>
            <a:chOff x="0" y="0"/>
            <a:chExt cx="632657" cy="2709333"/>
          </a:xfrm>
        </p:grpSpPr>
        <p:sp>
          <p:nvSpPr>
            <p:cNvPr name="Freeform 4" id="4"/>
            <p:cNvSpPr/>
            <p:nvPr/>
          </p:nvSpPr>
          <p:spPr>
            <a:xfrm flipH="false" flipV="false" rot="0">
              <a:off x="0" y="0"/>
              <a:ext cx="632657" cy="2709333"/>
            </a:xfrm>
            <a:custGeom>
              <a:avLst/>
              <a:gdLst/>
              <a:ahLst/>
              <a:cxnLst/>
              <a:rect r="r" b="b" t="t" l="l"/>
              <a:pathLst>
                <a:path h="2709333" w="632657">
                  <a:moveTo>
                    <a:pt x="0" y="0"/>
                  </a:moveTo>
                  <a:lnTo>
                    <a:pt x="632657" y="0"/>
                  </a:lnTo>
                  <a:lnTo>
                    <a:pt x="632657" y="2709333"/>
                  </a:lnTo>
                  <a:lnTo>
                    <a:pt x="0" y="2709333"/>
                  </a:lnTo>
                  <a:close/>
                </a:path>
              </a:pathLst>
            </a:custGeom>
            <a:solidFill>
              <a:srgbClr val="1E4436"/>
            </a:solidFill>
          </p:spPr>
        </p:sp>
        <p:sp>
          <p:nvSpPr>
            <p:cNvPr name="TextBox 5" id="5"/>
            <p:cNvSpPr txBox="true"/>
            <p:nvPr/>
          </p:nvSpPr>
          <p:spPr>
            <a:xfrm>
              <a:off x="0" y="-47625"/>
              <a:ext cx="632657" cy="2756958"/>
            </a:xfrm>
            <a:prstGeom prst="rect">
              <a:avLst/>
            </a:prstGeom>
          </p:spPr>
          <p:txBody>
            <a:bodyPr anchor="ctr" rtlCol="false" tIns="50800" lIns="50800" bIns="50800" rIns="50800"/>
            <a:lstStyle/>
            <a:p>
              <a:pPr algn="ctr">
                <a:lnSpc>
                  <a:spcPts val="3360"/>
                </a:lnSpc>
              </a:pPr>
            </a:p>
          </p:txBody>
        </p:sp>
      </p:grpSp>
      <p:sp>
        <p:nvSpPr>
          <p:cNvPr name="Freeform 6" id="6"/>
          <p:cNvSpPr/>
          <p:nvPr/>
        </p:nvSpPr>
        <p:spPr>
          <a:xfrm flipH="false" flipV="false" rot="0">
            <a:off x="1014511" y="269570"/>
            <a:ext cx="1763393" cy="262906"/>
          </a:xfrm>
          <a:custGeom>
            <a:avLst/>
            <a:gdLst/>
            <a:ahLst/>
            <a:cxnLst/>
            <a:rect r="r" b="b" t="t" l="l"/>
            <a:pathLst>
              <a:path h="262906" w="1763393">
                <a:moveTo>
                  <a:pt x="0" y="0"/>
                </a:moveTo>
                <a:lnTo>
                  <a:pt x="1763393" y="0"/>
                </a:lnTo>
                <a:lnTo>
                  <a:pt x="1763393" y="262906"/>
                </a:lnTo>
                <a:lnTo>
                  <a:pt x="0" y="2629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777904" y="1743647"/>
            <a:ext cx="12260764" cy="7126569"/>
          </a:xfrm>
          <a:custGeom>
            <a:avLst/>
            <a:gdLst/>
            <a:ahLst/>
            <a:cxnLst/>
            <a:rect r="r" b="b" t="t" l="l"/>
            <a:pathLst>
              <a:path h="7126569" w="12260764">
                <a:moveTo>
                  <a:pt x="0" y="0"/>
                </a:moveTo>
                <a:lnTo>
                  <a:pt x="12260764" y="0"/>
                </a:lnTo>
                <a:lnTo>
                  <a:pt x="12260764" y="7126569"/>
                </a:lnTo>
                <a:lnTo>
                  <a:pt x="0" y="7126569"/>
                </a:lnTo>
                <a:lnTo>
                  <a:pt x="0" y="0"/>
                </a:lnTo>
                <a:close/>
              </a:path>
            </a:pathLst>
          </a:custGeom>
          <a:blipFill>
            <a:blip r:embed="rId5"/>
            <a:stretch>
              <a:fillRect l="0" t="0" r="0" b="0"/>
            </a:stretch>
          </a:blipFill>
        </p:spPr>
      </p:sp>
      <p:sp>
        <p:nvSpPr>
          <p:cNvPr name="TextBox 8" id="8"/>
          <p:cNvSpPr txBox="true"/>
          <p:nvPr/>
        </p:nvSpPr>
        <p:spPr>
          <a:xfrm rot="0">
            <a:off x="4282652" y="143539"/>
            <a:ext cx="8648178" cy="768350"/>
          </a:xfrm>
          <a:prstGeom prst="rect">
            <a:avLst/>
          </a:prstGeom>
        </p:spPr>
        <p:txBody>
          <a:bodyPr anchor="t" rtlCol="false" tIns="0" lIns="0" bIns="0" rIns="0">
            <a:spAutoFit/>
          </a:bodyPr>
          <a:lstStyle/>
          <a:p>
            <a:pPr algn="l" marL="0" indent="0" lvl="0">
              <a:lnSpc>
                <a:spcPts val="6100"/>
              </a:lnSpc>
              <a:spcBef>
                <a:spcPct val="0"/>
              </a:spcBef>
            </a:pPr>
            <a:r>
              <a:rPr lang="en-US" b="true" sz="5000">
                <a:solidFill>
                  <a:srgbClr val="FCFFFB"/>
                </a:solidFill>
                <a:latin typeface="Montserrat Bold"/>
                <a:ea typeface="Montserrat Bold"/>
                <a:cs typeface="Montserrat Bold"/>
                <a:sym typeface="Montserrat Bold"/>
              </a:rPr>
              <a:t>4.Đánh giá mô hình </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24</a:t>
            </a:r>
          </a:p>
        </p:txBody>
      </p:sp>
      <p:sp>
        <p:nvSpPr>
          <p:cNvPr name="TextBox 10" id="10"/>
          <p:cNvSpPr txBox="true"/>
          <p:nvPr/>
        </p:nvSpPr>
        <p:spPr>
          <a:xfrm rot="0">
            <a:off x="640937" y="911889"/>
            <a:ext cx="8648178" cy="944626"/>
          </a:xfrm>
          <a:prstGeom prst="rect">
            <a:avLst/>
          </a:prstGeom>
        </p:spPr>
        <p:txBody>
          <a:bodyPr anchor="t" rtlCol="false" tIns="0" lIns="0" bIns="0" rIns="0">
            <a:spAutoFit/>
          </a:bodyPr>
          <a:lstStyle/>
          <a:p>
            <a:pPr algn="l">
              <a:lnSpc>
                <a:spcPts val="3782"/>
              </a:lnSpc>
            </a:pPr>
            <a:r>
              <a:rPr lang="en-US" sz="3100" b="true">
                <a:solidFill>
                  <a:srgbClr val="FCFFFB"/>
                </a:solidFill>
                <a:latin typeface="Montserrat Bold"/>
                <a:ea typeface="Montserrat Bold"/>
                <a:cs typeface="Montserrat Bold"/>
                <a:sym typeface="Montserrat Bold"/>
              </a:rPr>
              <a:t>4.2 Độ Quan trọng của Đặc trưng</a:t>
            </a:r>
          </a:p>
          <a:p>
            <a:pPr algn="l" marL="0" indent="0" lvl="0">
              <a:lnSpc>
                <a:spcPts val="3782"/>
              </a:lnSpc>
              <a:spcBef>
                <a:spcPct val="0"/>
              </a:spcBef>
            </a:pPr>
          </a:p>
        </p:txBody>
      </p:sp>
      <p:sp>
        <p:nvSpPr>
          <p:cNvPr name="TextBox 11" id="11"/>
          <p:cNvSpPr txBox="true"/>
          <p:nvPr/>
        </p:nvSpPr>
        <p:spPr>
          <a:xfrm rot="0">
            <a:off x="3779921" y="9248775"/>
            <a:ext cx="10728157" cy="496697"/>
          </a:xfrm>
          <a:prstGeom prst="rect">
            <a:avLst/>
          </a:prstGeom>
        </p:spPr>
        <p:txBody>
          <a:bodyPr anchor="t" rtlCol="false" tIns="0" lIns="0" bIns="0" rIns="0">
            <a:spAutoFit/>
          </a:bodyPr>
          <a:lstStyle/>
          <a:p>
            <a:pPr algn="l" marL="0" indent="0" lvl="0">
              <a:lnSpc>
                <a:spcPts val="3904"/>
              </a:lnSpc>
              <a:spcBef>
                <a:spcPct val="0"/>
              </a:spcBef>
            </a:pPr>
            <a:r>
              <a:rPr lang="en-US" b="true" sz="3200">
                <a:solidFill>
                  <a:srgbClr val="FCFFFB"/>
                </a:solidFill>
                <a:latin typeface="Montserrat Bold"/>
                <a:ea typeface="Montserrat Bold"/>
                <a:cs typeface="Montserrat Bold"/>
                <a:sym typeface="Montserrat Bold"/>
              </a:rPr>
              <a:t>Biểu đồ đánh giá độ quan trọng của các đặc trưng</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5885881" y="0"/>
            <a:ext cx="2402119" cy="10287000"/>
            <a:chOff x="0" y="0"/>
            <a:chExt cx="632657" cy="2709333"/>
          </a:xfrm>
        </p:grpSpPr>
        <p:sp>
          <p:nvSpPr>
            <p:cNvPr name="Freeform 4" id="4"/>
            <p:cNvSpPr/>
            <p:nvPr/>
          </p:nvSpPr>
          <p:spPr>
            <a:xfrm flipH="false" flipV="false" rot="0">
              <a:off x="0" y="0"/>
              <a:ext cx="632657" cy="2709333"/>
            </a:xfrm>
            <a:custGeom>
              <a:avLst/>
              <a:gdLst/>
              <a:ahLst/>
              <a:cxnLst/>
              <a:rect r="r" b="b" t="t" l="l"/>
              <a:pathLst>
                <a:path h="2709333" w="632657">
                  <a:moveTo>
                    <a:pt x="0" y="0"/>
                  </a:moveTo>
                  <a:lnTo>
                    <a:pt x="632657" y="0"/>
                  </a:lnTo>
                  <a:lnTo>
                    <a:pt x="632657" y="2709333"/>
                  </a:lnTo>
                  <a:lnTo>
                    <a:pt x="0" y="2709333"/>
                  </a:lnTo>
                  <a:close/>
                </a:path>
              </a:pathLst>
            </a:custGeom>
            <a:solidFill>
              <a:srgbClr val="1E4436"/>
            </a:solidFill>
          </p:spPr>
        </p:sp>
        <p:sp>
          <p:nvSpPr>
            <p:cNvPr name="TextBox 5" id="5"/>
            <p:cNvSpPr txBox="true"/>
            <p:nvPr/>
          </p:nvSpPr>
          <p:spPr>
            <a:xfrm>
              <a:off x="0" y="-47625"/>
              <a:ext cx="632657" cy="2756958"/>
            </a:xfrm>
            <a:prstGeom prst="rect">
              <a:avLst/>
            </a:prstGeom>
          </p:spPr>
          <p:txBody>
            <a:bodyPr anchor="ctr" rtlCol="false" tIns="50800" lIns="50800" bIns="50800" rIns="50800"/>
            <a:lstStyle/>
            <a:p>
              <a:pPr algn="ctr">
                <a:lnSpc>
                  <a:spcPts val="3360"/>
                </a:lnSpc>
              </a:pPr>
            </a:p>
          </p:txBody>
        </p:sp>
      </p:grpSp>
      <p:sp>
        <p:nvSpPr>
          <p:cNvPr name="Freeform 6" id="6"/>
          <p:cNvSpPr/>
          <p:nvPr/>
        </p:nvSpPr>
        <p:spPr>
          <a:xfrm flipH="false" flipV="false" rot="0">
            <a:off x="1014511" y="269570"/>
            <a:ext cx="1763393" cy="262906"/>
          </a:xfrm>
          <a:custGeom>
            <a:avLst/>
            <a:gdLst/>
            <a:ahLst/>
            <a:cxnLst/>
            <a:rect r="r" b="b" t="t" l="l"/>
            <a:pathLst>
              <a:path h="262906" w="1763393">
                <a:moveTo>
                  <a:pt x="0" y="0"/>
                </a:moveTo>
                <a:lnTo>
                  <a:pt x="1763393" y="0"/>
                </a:lnTo>
                <a:lnTo>
                  <a:pt x="1763393" y="262906"/>
                </a:lnTo>
                <a:lnTo>
                  <a:pt x="0" y="2629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282652" y="1953987"/>
            <a:ext cx="7620960" cy="6379026"/>
          </a:xfrm>
          <a:custGeom>
            <a:avLst/>
            <a:gdLst/>
            <a:ahLst/>
            <a:cxnLst/>
            <a:rect r="r" b="b" t="t" l="l"/>
            <a:pathLst>
              <a:path h="6379026" w="7620960">
                <a:moveTo>
                  <a:pt x="0" y="0"/>
                </a:moveTo>
                <a:lnTo>
                  <a:pt x="7620960" y="0"/>
                </a:lnTo>
                <a:lnTo>
                  <a:pt x="7620960" y="6379026"/>
                </a:lnTo>
                <a:lnTo>
                  <a:pt x="0" y="6379026"/>
                </a:lnTo>
                <a:lnTo>
                  <a:pt x="0" y="0"/>
                </a:lnTo>
                <a:close/>
              </a:path>
            </a:pathLst>
          </a:custGeom>
          <a:blipFill>
            <a:blip r:embed="rId5"/>
            <a:stretch>
              <a:fillRect l="0" t="0" r="0" b="0"/>
            </a:stretch>
          </a:blipFill>
        </p:spPr>
      </p:sp>
      <p:sp>
        <p:nvSpPr>
          <p:cNvPr name="TextBox 8" id="8"/>
          <p:cNvSpPr txBox="true"/>
          <p:nvPr/>
        </p:nvSpPr>
        <p:spPr>
          <a:xfrm rot="0">
            <a:off x="4282652" y="143539"/>
            <a:ext cx="8648178" cy="768350"/>
          </a:xfrm>
          <a:prstGeom prst="rect">
            <a:avLst/>
          </a:prstGeom>
        </p:spPr>
        <p:txBody>
          <a:bodyPr anchor="t" rtlCol="false" tIns="0" lIns="0" bIns="0" rIns="0">
            <a:spAutoFit/>
          </a:bodyPr>
          <a:lstStyle/>
          <a:p>
            <a:pPr algn="l" marL="0" indent="0" lvl="0">
              <a:lnSpc>
                <a:spcPts val="6100"/>
              </a:lnSpc>
              <a:spcBef>
                <a:spcPct val="0"/>
              </a:spcBef>
            </a:pPr>
            <a:r>
              <a:rPr lang="en-US" b="true" sz="5000">
                <a:solidFill>
                  <a:srgbClr val="FCFFFB"/>
                </a:solidFill>
                <a:latin typeface="Montserrat Bold"/>
                <a:ea typeface="Montserrat Bold"/>
                <a:cs typeface="Montserrat Bold"/>
                <a:sym typeface="Montserrat Bold"/>
              </a:rPr>
              <a:t>4.Đánh giá mô hình </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25</a:t>
            </a:r>
          </a:p>
        </p:txBody>
      </p:sp>
      <p:sp>
        <p:nvSpPr>
          <p:cNvPr name="TextBox 10" id="10"/>
          <p:cNvSpPr txBox="true"/>
          <p:nvPr/>
        </p:nvSpPr>
        <p:spPr>
          <a:xfrm rot="0">
            <a:off x="640937" y="1028700"/>
            <a:ext cx="8648178" cy="1420876"/>
          </a:xfrm>
          <a:prstGeom prst="rect">
            <a:avLst/>
          </a:prstGeom>
        </p:spPr>
        <p:txBody>
          <a:bodyPr anchor="t" rtlCol="false" tIns="0" lIns="0" bIns="0" rIns="0">
            <a:spAutoFit/>
          </a:bodyPr>
          <a:lstStyle/>
          <a:p>
            <a:pPr algn="l">
              <a:lnSpc>
                <a:spcPts val="3782"/>
              </a:lnSpc>
            </a:pPr>
            <a:r>
              <a:rPr lang="en-US" sz="3100">
                <a:solidFill>
                  <a:srgbClr val="FCFFFB"/>
                </a:solidFill>
                <a:latin typeface="Montserrat"/>
                <a:ea typeface="Montserrat"/>
                <a:cs typeface="Montserrat"/>
                <a:sym typeface="Montserrat"/>
              </a:rPr>
              <a:t>4.3 Dự đoán trên Dữ liệu Mới</a:t>
            </a:r>
          </a:p>
          <a:p>
            <a:pPr algn="l">
              <a:lnSpc>
                <a:spcPts val="3782"/>
              </a:lnSpc>
            </a:pPr>
          </a:p>
          <a:p>
            <a:pPr algn="l" marL="0" indent="0" lvl="0">
              <a:lnSpc>
                <a:spcPts val="3782"/>
              </a:lnSpc>
              <a:spcBef>
                <a:spcPct val="0"/>
              </a:spcBef>
            </a:pPr>
          </a:p>
        </p:txBody>
      </p:sp>
      <p:sp>
        <p:nvSpPr>
          <p:cNvPr name="TextBox 11" id="11"/>
          <p:cNvSpPr txBox="true"/>
          <p:nvPr/>
        </p:nvSpPr>
        <p:spPr>
          <a:xfrm rot="0">
            <a:off x="4392629" y="8599091"/>
            <a:ext cx="10728157" cy="496697"/>
          </a:xfrm>
          <a:prstGeom prst="rect">
            <a:avLst/>
          </a:prstGeom>
        </p:spPr>
        <p:txBody>
          <a:bodyPr anchor="t" rtlCol="false" tIns="0" lIns="0" bIns="0" rIns="0">
            <a:spAutoFit/>
          </a:bodyPr>
          <a:lstStyle/>
          <a:p>
            <a:pPr algn="l" marL="0" indent="0" lvl="0">
              <a:lnSpc>
                <a:spcPts val="3904"/>
              </a:lnSpc>
              <a:spcBef>
                <a:spcPct val="0"/>
              </a:spcBef>
            </a:pPr>
            <a:r>
              <a:rPr lang="en-US" b="true" sz="3200">
                <a:solidFill>
                  <a:srgbClr val="FCFFFB"/>
                </a:solidFill>
                <a:latin typeface="Montserrat Bold"/>
                <a:ea typeface="Montserrat Bold"/>
                <a:cs typeface="Montserrat Bold"/>
                <a:sym typeface="Montserrat Bold"/>
              </a:rPr>
              <a:t>Kết quả dự đoán trên dữ liệu mới </a:t>
            </a: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877365" y="1106358"/>
            <a:ext cx="8266635" cy="6992224"/>
            <a:chOff x="0" y="0"/>
            <a:chExt cx="1326245" cy="1121787"/>
          </a:xfrm>
        </p:grpSpPr>
        <p:sp>
          <p:nvSpPr>
            <p:cNvPr name="Freeform 4" id="4"/>
            <p:cNvSpPr/>
            <p:nvPr/>
          </p:nvSpPr>
          <p:spPr>
            <a:xfrm flipH="false" flipV="false" rot="0">
              <a:off x="0" y="0"/>
              <a:ext cx="1326245" cy="1121787"/>
            </a:xfrm>
            <a:custGeom>
              <a:avLst/>
              <a:gdLst/>
              <a:ahLst/>
              <a:cxnLst/>
              <a:rect r="r" b="b" t="t" l="l"/>
              <a:pathLst>
                <a:path h="1121787" w="1326245">
                  <a:moveTo>
                    <a:pt x="40271" y="0"/>
                  </a:moveTo>
                  <a:lnTo>
                    <a:pt x="1285974" y="0"/>
                  </a:lnTo>
                  <a:cubicBezTo>
                    <a:pt x="1296655" y="0"/>
                    <a:pt x="1306898" y="4243"/>
                    <a:pt x="1314450" y="11795"/>
                  </a:cubicBezTo>
                  <a:cubicBezTo>
                    <a:pt x="1322002" y="19347"/>
                    <a:pt x="1326245" y="29590"/>
                    <a:pt x="1326245" y="40271"/>
                  </a:cubicBezTo>
                  <a:lnTo>
                    <a:pt x="1326245" y="1081516"/>
                  </a:lnTo>
                  <a:cubicBezTo>
                    <a:pt x="1326245" y="1103757"/>
                    <a:pt x="1308215" y="1121787"/>
                    <a:pt x="1285974" y="1121787"/>
                  </a:cubicBezTo>
                  <a:lnTo>
                    <a:pt x="40271" y="1121787"/>
                  </a:lnTo>
                  <a:cubicBezTo>
                    <a:pt x="18030" y="1121787"/>
                    <a:pt x="0" y="1103757"/>
                    <a:pt x="0" y="1081516"/>
                  </a:cubicBezTo>
                  <a:lnTo>
                    <a:pt x="0" y="40271"/>
                  </a:lnTo>
                  <a:cubicBezTo>
                    <a:pt x="0" y="18030"/>
                    <a:pt x="18030" y="0"/>
                    <a:pt x="40271" y="0"/>
                  </a:cubicBezTo>
                  <a:close/>
                </a:path>
              </a:pathLst>
            </a:custGeom>
            <a:solidFill>
              <a:srgbClr val="1E4436"/>
            </a:solidFill>
          </p:spPr>
        </p:sp>
        <p:sp>
          <p:nvSpPr>
            <p:cNvPr name="TextBox 5" id="5"/>
            <p:cNvSpPr txBox="true"/>
            <p:nvPr/>
          </p:nvSpPr>
          <p:spPr>
            <a:xfrm>
              <a:off x="0" y="-47625"/>
              <a:ext cx="1326245" cy="1169412"/>
            </a:xfrm>
            <a:prstGeom prst="rect">
              <a:avLst/>
            </a:prstGeom>
          </p:spPr>
          <p:txBody>
            <a:bodyPr anchor="ctr" rtlCol="false" tIns="50800" lIns="50800" bIns="50800" rIns="50800"/>
            <a:lstStyle/>
            <a:p>
              <a:pPr algn="ctr">
                <a:lnSpc>
                  <a:spcPts val="3360"/>
                </a:lnSpc>
              </a:pPr>
            </a:p>
          </p:txBody>
        </p:sp>
      </p:grpSp>
      <p:grpSp>
        <p:nvGrpSpPr>
          <p:cNvPr name="Group 6" id="6"/>
          <p:cNvGrpSpPr/>
          <p:nvPr/>
        </p:nvGrpSpPr>
        <p:grpSpPr>
          <a:xfrm rot="0">
            <a:off x="843696" y="1106358"/>
            <a:ext cx="8266635" cy="1197984"/>
            <a:chOff x="0" y="0"/>
            <a:chExt cx="1326245" cy="192197"/>
          </a:xfrm>
        </p:grpSpPr>
        <p:sp>
          <p:nvSpPr>
            <p:cNvPr name="Freeform 7" id="7"/>
            <p:cNvSpPr/>
            <p:nvPr/>
          </p:nvSpPr>
          <p:spPr>
            <a:xfrm flipH="false" flipV="false" rot="0">
              <a:off x="0" y="0"/>
              <a:ext cx="1326245" cy="192197"/>
            </a:xfrm>
            <a:custGeom>
              <a:avLst/>
              <a:gdLst/>
              <a:ahLst/>
              <a:cxnLst/>
              <a:rect r="r" b="b" t="t" l="l"/>
              <a:pathLst>
                <a:path h="192197" w="1326245">
                  <a:moveTo>
                    <a:pt x="93653" y="0"/>
                  </a:moveTo>
                  <a:lnTo>
                    <a:pt x="1232592" y="0"/>
                  </a:lnTo>
                  <a:cubicBezTo>
                    <a:pt x="1257431" y="0"/>
                    <a:pt x="1281252" y="9867"/>
                    <a:pt x="1298815" y="27430"/>
                  </a:cubicBezTo>
                  <a:cubicBezTo>
                    <a:pt x="1316378" y="44993"/>
                    <a:pt x="1326245" y="68814"/>
                    <a:pt x="1326245" y="93653"/>
                  </a:cubicBezTo>
                  <a:lnTo>
                    <a:pt x="1326245" y="98544"/>
                  </a:lnTo>
                  <a:cubicBezTo>
                    <a:pt x="1326245" y="150267"/>
                    <a:pt x="1284315" y="192197"/>
                    <a:pt x="1232592" y="192197"/>
                  </a:cubicBezTo>
                  <a:lnTo>
                    <a:pt x="93653" y="192197"/>
                  </a:lnTo>
                  <a:cubicBezTo>
                    <a:pt x="41930" y="192197"/>
                    <a:pt x="0" y="150267"/>
                    <a:pt x="0" y="98544"/>
                  </a:cubicBezTo>
                  <a:lnTo>
                    <a:pt x="0" y="93653"/>
                  </a:lnTo>
                  <a:cubicBezTo>
                    <a:pt x="0" y="41930"/>
                    <a:pt x="41930" y="0"/>
                    <a:pt x="93653" y="0"/>
                  </a:cubicBezTo>
                  <a:close/>
                </a:path>
              </a:pathLst>
            </a:custGeom>
            <a:solidFill>
              <a:srgbClr val="427755"/>
            </a:solidFill>
          </p:spPr>
        </p:sp>
        <p:sp>
          <p:nvSpPr>
            <p:cNvPr name="TextBox 8" id="8"/>
            <p:cNvSpPr txBox="true"/>
            <p:nvPr/>
          </p:nvSpPr>
          <p:spPr>
            <a:xfrm>
              <a:off x="0" y="-47625"/>
              <a:ext cx="1326245" cy="239822"/>
            </a:xfrm>
            <a:prstGeom prst="rect">
              <a:avLst/>
            </a:prstGeom>
          </p:spPr>
          <p:txBody>
            <a:bodyPr anchor="ctr" rtlCol="false" tIns="50800" lIns="50800" bIns="50800" rIns="50800"/>
            <a:lstStyle/>
            <a:p>
              <a:pPr algn="ctr">
                <a:lnSpc>
                  <a:spcPts val="3360"/>
                </a:lnSpc>
              </a:pPr>
            </a:p>
          </p:txBody>
        </p:sp>
      </p:grpSp>
      <p:grpSp>
        <p:nvGrpSpPr>
          <p:cNvPr name="Group 9" id="9"/>
          <p:cNvGrpSpPr/>
          <p:nvPr/>
        </p:nvGrpSpPr>
        <p:grpSpPr>
          <a:xfrm rot="0">
            <a:off x="9311318" y="1028700"/>
            <a:ext cx="8231946" cy="7069882"/>
            <a:chOff x="0" y="0"/>
            <a:chExt cx="1190234" cy="1022214"/>
          </a:xfrm>
        </p:grpSpPr>
        <p:sp>
          <p:nvSpPr>
            <p:cNvPr name="Freeform 10" id="10"/>
            <p:cNvSpPr/>
            <p:nvPr/>
          </p:nvSpPr>
          <p:spPr>
            <a:xfrm flipH="false" flipV="false" rot="0">
              <a:off x="0" y="0"/>
              <a:ext cx="1190234" cy="1022214"/>
            </a:xfrm>
            <a:custGeom>
              <a:avLst/>
              <a:gdLst/>
              <a:ahLst/>
              <a:cxnLst/>
              <a:rect r="r" b="b" t="t" l="l"/>
              <a:pathLst>
                <a:path h="1022214" w="1190234">
                  <a:moveTo>
                    <a:pt x="40440" y="0"/>
                  </a:moveTo>
                  <a:lnTo>
                    <a:pt x="1149794" y="0"/>
                  </a:lnTo>
                  <a:cubicBezTo>
                    <a:pt x="1172128" y="0"/>
                    <a:pt x="1190234" y="18106"/>
                    <a:pt x="1190234" y="40440"/>
                  </a:cubicBezTo>
                  <a:lnTo>
                    <a:pt x="1190234" y="981774"/>
                  </a:lnTo>
                  <a:cubicBezTo>
                    <a:pt x="1190234" y="992500"/>
                    <a:pt x="1185973" y="1002786"/>
                    <a:pt x="1178389" y="1010370"/>
                  </a:cubicBezTo>
                  <a:cubicBezTo>
                    <a:pt x="1170805" y="1017954"/>
                    <a:pt x="1160519" y="1022214"/>
                    <a:pt x="1149794" y="1022214"/>
                  </a:cubicBezTo>
                  <a:lnTo>
                    <a:pt x="40440" y="1022214"/>
                  </a:lnTo>
                  <a:cubicBezTo>
                    <a:pt x="18106" y="1022214"/>
                    <a:pt x="0" y="1004109"/>
                    <a:pt x="0" y="981774"/>
                  </a:cubicBezTo>
                  <a:lnTo>
                    <a:pt x="0" y="40440"/>
                  </a:lnTo>
                  <a:cubicBezTo>
                    <a:pt x="0" y="29715"/>
                    <a:pt x="4261" y="19429"/>
                    <a:pt x="11845" y="11845"/>
                  </a:cubicBezTo>
                  <a:cubicBezTo>
                    <a:pt x="19429" y="4261"/>
                    <a:pt x="29715" y="0"/>
                    <a:pt x="40440" y="0"/>
                  </a:cubicBezTo>
                  <a:close/>
                </a:path>
              </a:pathLst>
            </a:custGeom>
            <a:solidFill>
              <a:srgbClr val="1E4436"/>
            </a:solidFill>
          </p:spPr>
        </p:sp>
        <p:sp>
          <p:nvSpPr>
            <p:cNvPr name="TextBox 11" id="11"/>
            <p:cNvSpPr txBox="true"/>
            <p:nvPr/>
          </p:nvSpPr>
          <p:spPr>
            <a:xfrm>
              <a:off x="0" y="-47625"/>
              <a:ext cx="1190234" cy="1069839"/>
            </a:xfrm>
            <a:prstGeom prst="rect">
              <a:avLst/>
            </a:prstGeom>
          </p:spPr>
          <p:txBody>
            <a:bodyPr anchor="ctr" rtlCol="false" tIns="50800" lIns="50800" bIns="50800" rIns="50800"/>
            <a:lstStyle/>
            <a:p>
              <a:pPr algn="ctr">
                <a:lnSpc>
                  <a:spcPts val="3360"/>
                </a:lnSpc>
              </a:pPr>
            </a:p>
          </p:txBody>
        </p:sp>
      </p:grpSp>
      <p:grpSp>
        <p:nvGrpSpPr>
          <p:cNvPr name="Group 12" id="12"/>
          <p:cNvGrpSpPr/>
          <p:nvPr/>
        </p:nvGrpSpPr>
        <p:grpSpPr>
          <a:xfrm rot="0">
            <a:off x="9311318" y="1028700"/>
            <a:ext cx="8199141" cy="1329279"/>
            <a:chOff x="0" y="0"/>
            <a:chExt cx="1185491" cy="192197"/>
          </a:xfrm>
        </p:grpSpPr>
        <p:sp>
          <p:nvSpPr>
            <p:cNvPr name="Freeform 13" id="13"/>
            <p:cNvSpPr/>
            <p:nvPr/>
          </p:nvSpPr>
          <p:spPr>
            <a:xfrm flipH="false" flipV="false" rot="0">
              <a:off x="0" y="0"/>
              <a:ext cx="1185491" cy="192197"/>
            </a:xfrm>
            <a:custGeom>
              <a:avLst/>
              <a:gdLst/>
              <a:ahLst/>
              <a:cxnLst/>
              <a:rect r="r" b="b" t="t" l="l"/>
              <a:pathLst>
                <a:path h="192197" w="1185491">
                  <a:moveTo>
                    <a:pt x="94424" y="0"/>
                  </a:moveTo>
                  <a:lnTo>
                    <a:pt x="1091067" y="0"/>
                  </a:lnTo>
                  <a:cubicBezTo>
                    <a:pt x="1143216" y="0"/>
                    <a:pt x="1185491" y="42275"/>
                    <a:pt x="1185491" y="94424"/>
                  </a:cubicBezTo>
                  <a:lnTo>
                    <a:pt x="1185491" y="97773"/>
                  </a:lnTo>
                  <a:cubicBezTo>
                    <a:pt x="1185491" y="122816"/>
                    <a:pt x="1175543" y="146833"/>
                    <a:pt x="1157835" y="164541"/>
                  </a:cubicBezTo>
                  <a:cubicBezTo>
                    <a:pt x="1140127" y="182249"/>
                    <a:pt x="1116110" y="192197"/>
                    <a:pt x="1091067" y="192197"/>
                  </a:cubicBezTo>
                  <a:lnTo>
                    <a:pt x="94424" y="192197"/>
                  </a:lnTo>
                  <a:cubicBezTo>
                    <a:pt x="69381" y="192197"/>
                    <a:pt x="45364" y="182249"/>
                    <a:pt x="27656" y="164541"/>
                  </a:cubicBezTo>
                  <a:cubicBezTo>
                    <a:pt x="9948" y="146833"/>
                    <a:pt x="0" y="122816"/>
                    <a:pt x="0" y="97773"/>
                  </a:cubicBezTo>
                  <a:lnTo>
                    <a:pt x="0" y="94424"/>
                  </a:lnTo>
                  <a:cubicBezTo>
                    <a:pt x="0" y="69381"/>
                    <a:pt x="9948" y="45364"/>
                    <a:pt x="27656" y="27656"/>
                  </a:cubicBezTo>
                  <a:cubicBezTo>
                    <a:pt x="45364" y="9948"/>
                    <a:pt x="69381" y="0"/>
                    <a:pt x="94424" y="0"/>
                  </a:cubicBezTo>
                  <a:close/>
                </a:path>
              </a:pathLst>
            </a:custGeom>
            <a:solidFill>
              <a:srgbClr val="427755"/>
            </a:solidFill>
          </p:spPr>
        </p:sp>
        <p:sp>
          <p:nvSpPr>
            <p:cNvPr name="TextBox 14" id="14"/>
            <p:cNvSpPr txBox="true"/>
            <p:nvPr/>
          </p:nvSpPr>
          <p:spPr>
            <a:xfrm>
              <a:off x="0" y="-47625"/>
              <a:ext cx="1185491" cy="239822"/>
            </a:xfrm>
            <a:prstGeom prst="rect">
              <a:avLst/>
            </a:prstGeom>
          </p:spPr>
          <p:txBody>
            <a:bodyPr anchor="ctr" rtlCol="false" tIns="50800" lIns="50800" bIns="50800" rIns="50800"/>
            <a:lstStyle/>
            <a:p>
              <a:pPr algn="ctr">
                <a:lnSpc>
                  <a:spcPts val="3360"/>
                </a:lnSpc>
              </a:pPr>
            </a:p>
          </p:txBody>
        </p:sp>
      </p:grpSp>
      <p:grpSp>
        <p:nvGrpSpPr>
          <p:cNvPr name="Group 15" id="15"/>
          <p:cNvGrpSpPr/>
          <p:nvPr/>
        </p:nvGrpSpPr>
        <p:grpSpPr>
          <a:xfrm rot="0">
            <a:off x="-96743" y="8611234"/>
            <a:ext cx="18288000" cy="1634794"/>
            <a:chOff x="0" y="0"/>
            <a:chExt cx="4816593" cy="430563"/>
          </a:xfrm>
        </p:grpSpPr>
        <p:sp>
          <p:nvSpPr>
            <p:cNvPr name="Freeform 16" id="16"/>
            <p:cNvSpPr/>
            <p:nvPr/>
          </p:nvSpPr>
          <p:spPr>
            <a:xfrm flipH="false" flipV="false" rot="0">
              <a:off x="0" y="0"/>
              <a:ext cx="4816592" cy="430563"/>
            </a:xfrm>
            <a:custGeom>
              <a:avLst/>
              <a:gdLst/>
              <a:ahLst/>
              <a:cxnLst/>
              <a:rect r="r" b="b" t="t" l="l"/>
              <a:pathLst>
                <a:path h="430563" w="4816592">
                  <a:moveTo>
                    <a:pt x="0" y="0"/>
                  </a:moveTo>
                  <a:lnTo>
                    <a:pt x="4816592" y="0"/>
                  </a:lnTo>
                  <a:lnTo>
                    <a:pt x="4816592" y="430563"/>
                  </a:lnTo>
                  <a:lnTo>
                    <a:pt x="0" y="430563"/>
                  </a:lnTo>
                  <a:close/>
                </a:path>
              </a:pathLst>
            </a:custGeom>
            <a:solidFill>
              <a:srgbClr val="315E41"/>
            </a:solidFill>
          </p:spPr>
        </p:sp>
        <p:sp>
          <p:nvSpPr>
            <p:cNvPr name="TextBox 17" id="17"/>
            <p:cNvSpPr txBox="true"/>
            <p:nvPr/>
          </p:nvSpPr>
          <p:spPr>
            <a:xfrm>
              <a:off x="0" y="-47625"/>
              <a:ext cx="4816593" cy="478188"/>
            </a:xfrm>
            <a:prstGeom prst="rect">
              <a:avLst/>
            </a:prstGeom>
          </p:spPr>
          <p:txBody>
            <a:bodyPr anchor="ctr" rtlCol="false" tIns="50800" lIns="50800" bIns="50800" rIns="50800"/>
            <a:lstStyle/>
            <a:p>
              <a:pPr algn="ctr">
                <a:lnSpc>
                  <a:spcPts val="3360"/>
                </a:lnSpc>
              </a:pPr>
            </a:p>
          </p:txBody>
        </p:sp>
      </p:grpSp>
      <p:sp>
        <p:nvSpPr>
          <p:cNvPr name="Freeform 18" id="18"/>
          <p:cNvSpPr/>
          <p:nvPr/>
        </p:nvSpPr>
        <p:spPr>
          <a:xfrm flipH="false" flipV="false" rot="0">
            <a:off x="1226656" y="9085580"/>
            <a:ext cx="2179052" cy="647066"/>
          </a:xfrm>
          <a:custGeom>
            <a:avLst/>
            <a:gdLst/>
            <a:ahLst/>
            <a:cxnLst/>
            <a:rect r="r" b="b" t="t" l="l"/>
            <a:pathLst>
              <a:path h="647066" w="2179052">
                <a:moveTo>
                  <a:pt x="0" y="0"/>
                </a:moveTo>
                <a:lnTo>
                  <a:pt x="2179052" y="0"/>
                </a:lnTo>
                <a:lnTo>
                  <a:pt x="2179052" y="647065"/>
                </a:lnTo>
                <a:lnTo>
                  <a:pt x="0" y="6470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9" id="19"/>
          <p:cNvSpPr/>
          <p:nvPr/>
        </p:nvSpPr>
        <p:spPr>
          <a:xfrm flipH="false" flipV="false" rot="0">
            <a:off x="4126151" y="9559925"/>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0" id="20"/>
          <p:cNvSpPr/>
          <p:nvPr/>
        </p:nvSpPr>
        <p:spPr>
          <a:xfrm flipH="false" flipV="false" rot="0">
            <a:off x="14095027" y="-1081164"/>
            <a:ext cx="2187522" cy="2187522"/>
          </a:xfrm>
          <a:custGeom>
            <a:avLst/>
            <a:gdLst/>
            <a:ahLst/>
            <a:cxnLst/>
            <a:rect r="r" b="b" t="t" l="l"/>
            <a:pathLst>
              <a:path h="2187522" w="2187522">
                <a:moveTo>
                  <a:pt x="0" y="0"/>
                </a:moveTo>
                <a:lnTo>
                  <a:pt x="2187522" y="0"/>
                </a:lnTo>
                <a:lnTo>
                  <a:pt x="2187522" y="2187522"/>
                </a:lnTo>
                <a:lnTo>
                  <a:pt x="0" y="218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1" id="21"/>
          <p:cNvSpPr/>
          <p:nvPr/>
        </p:nvSpPr>
        <p:spPr>
          <a:xfrm flipH="false" flipV="false" rot="0">
            <a:off x="14917343" y="8611234"/>
            <a:ext cx="2179052" cy="647066"/>
          </a:xfrm>
          <a:custGeom>
            <a:avLst/>
            <a:gdLst/>
            <a:ahLst/>
            <a:cxnLst/>
            <a:rect r="r" b="b" t="t" l="l"/>
            <a:pathLst>
              <a:path h="647066" w="2179052">
                <a:moveTo>
                  <a:pt x="0" y="0"/>
                </a:moveTo>
                <a:lnTo>
                  <a:pt x="2179051" y="0"/>
                </a:lnTo>
                <a:lnTo>
                  <a:pt x="2179051" y="647066"/>
                </a:lnTo>
                <a:lnTo>
                  <a:pt x="0" y="647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22" id="22"/>
          <p:cNvSpPr/>
          <p:nvPr/>
        </p:nvSpPr>
        <p:spPr>
          <a:xfrm flipH="false" flipV="false" rot="0">
            <a:off x="8262303" y="8995394"/>
            <a:ext cx="1763393" cy="262906"/>
          </a:xfrm>
          <a:custGeom>
            <a:avLst/>
            <a:gdLst/>
            <a:ahLst/>
            <a:cxnLst/>
            <a:rect r="r" b="b" t="t" l="l"/>
            <a:pathLst>
              <a:path h="262906" w="1763393">
                <a:moveTo>
                  <a:pt x="0" y="0"/>
                </a:moveTo>
                <a:lnTo>
                  <a:pt x="1763394" y="0"/>
                </a:lnTo>
                <a:lnTo>
                  <a:pt x="1763394" y="262906"/>
                </a:lnTo>
                <a:lnTo>
                  <a:pt x="0" y="2629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3379128" y="332766"/>
            <a:ext cx="6929462" cy="852805"/>
          </a:xfrm>
          <a:prstGeom prst="rect">
            <a:avLst/>
          </a:prstGeom>
        </p:spPr>
        <p:txBody>
          <a:bodyPr anchor="t" rtlCol="false" tIns="0" lIns="0" bIns="0" rIns="0">
            <a:spAutoFit/>
          </a:bodyPr>
          <a:lstStyle/>
          <a:p>
            <a:pPr algn="ctr" marL="0" indent="0" lvl="0">
              <a:lnSpc>
                <a:spcPts val="6709"/>
              </a:lnSpc>
              <a:spcBef>
                <a:spcPct val="0"/>
              </a:spcBef>
            </a:pPr>
            <a:r>
              <a:rPr lang="en-US" b="true" sz="5499">
                <a:solidFill>
                  <a:srgbClr val="FCFFFB"/>
                </a:solidFill>
                <a:latin typeface="Montserrat Heavy"/>
                <a:ea typeface="Montserrat Heavy"/>
                <a:cs typeface="Montserrat Heavy"/>
                <a:sym typeface="Montserrat Heavy"/>
              </a:rPr>
              <a:t>Kết luận </a:t>
            </a:r>
          </a:p>
        </p:txBody>
      </p:sp>
      <p:sp>
        <p:nvSpPr>
          <p:cNvPr name="TextBox 24" id="24"/>
          <p:cNvSpPr txBox="true"/>
          <p:nvPr/>
        </p:nvSpPr>
        <p:spPr>
          <a:xfrm rot="0">
            <a:off x="1226656" y="1335237"/>
            <a:ext cx="7568052" cy="637032"/>
          </a:xfrm>
          <a:prstGeom prst="rect">
            <a:avLst/>
          </a:prstGeom>
        </p:spPr>
        <p:txBody>
          <a:bodyPr anchor="t" rtlCol="false" tIns="0" lIns="0" bIns="0" rIns="0">
            <a:spAutoFit/>
          </a:bodyPr>
          <a:lstStyle/>
          <a:p>
            <a:pPr algn="ctr">
              <a:lnSpc>
                <a:spcPts val="5286"/>
              </a:lnSpc>
            </a:pPr>
            <a:r>
              <a:rPr lang="en-US" sz="3775" b="true">
                <a:solidFill>
                  <a:srgbClr val="EFFFDA"/>
                </a:solidFill>
                <a:latin typeface="Aileron Heavy"/>
                <a:ea typeface="Aileron Heavy"/>
                <a:cs typeface="Aileron Heavy"/>
                <a:sym typeface="Aileron Heavy"/>
              </a:rPr>
              <a:t> Đạt được</a:t>
            </a:r>
          </a:p>
        </p:txBody>
      </p:sp>
      <p:sp>
        <p:nvSpPr>
          <p:cNvPr name="TextBox 25" id="25"/>
          <p:cNvSpPr txBox="true"/>
          <p:nvPr/>
        </p:nvSpPr>
        <p:spPr>
          <a:xfrm rot="0">
            <a:off x="1028700" y="2597722"/>
            <a:ext cx="7362911" cy="5330908"/>
          </a:xfrm>
          <a:prstGeom prst="rect">
            <a:avLst/>
          </a:prstGeom>
        </p:spPr>
        <p:txBody>
          <a:bodyPr anchor="t" rtlCol="false" tIns="0" lIns="0" bIns="0" rIns="0">
            <a:spAutoFit/>
          </a:bodyPr>
          <a:lstStyle/>
          <a:p>
            <a:pPr algn="just" marL="593020" indent="-296510" lvl="1">
              <a:lnSpc>
                <a:spcPts val="3845"/>
              </a:lnSpc>
              <a:buFont typeface="Arial"/>
              <a:buChar char="•"/>
            </a:pPr>
            <a:r>
              <a:rPr lang="en-US" b="true" sz="2746">
                <a:solidFill>
                  <a:srgbClr val="B4CA96"/>
                </a:solidFill>
                <a:latin typeface="Aileron Bold"/>
                <a:ea typeface="Aileron Bold"/>
                <a:cs typeface="Aileron Bold"/>
                <a:sym typeface="Aileron Bold"/>
              </a:rPr>
              <a:t>Xây dựng thành công mô hình Random Forest với độ chính xác tổng thể 95%.</a:t>
            </a:r>
          </a:p>
          <a:p>
            <a:pPr algn="just" marL="593020" indent="-296510" lvl="1">
              <a:lnSpc>
                <a:spcPts val="3845"/>
              </a:lnSpc>
              <a:buFont typeface="Arial"/>
              <a:buChar char="•"/>
            </a:pPr>
            <a:r>
              <a:rPr lang="en-US" b="true" sz="2746">
                <a:solidFill>
                  <a:srgbClr val="B4CA96"/>
                </a:solidFill>
                <a:latin typeface="Aileron Bold"/>
                <a:ea typeface="Aileron Bold"/>
                <a:cs typeface="Aileron Bold"/>
                <a:sym typeface="Aileron Bold"/>
              </a:rPr>
              <a:t>Dự đoán chính xác 99% trường hợp không mắc bệnh tiểu đường.</a:t>
            </a:r>
          </a:p>
          <a:p>
            <a:pPr algn="just" marL="593020" indent="-296510" lvl="1">
              <a:lnSpc>
                <a:spcPts val="3845"/>
              </a:lnSpc>
              <a:buFont typeface="Arial"/>
              <a:buChar char="•"/>
            </a:pPr>
            <a:r>
              <a:rPr lang="en-US" b="true" sz="2746">
                <a:solidFill>
                  <a:srgbClr val="B4CA96"/>
                </a:solidFill>
                <a:latin typeface="Aileron Bold"/>
                <a:ea typeface="Aileron Bold"/>
                <a:cs typeface="Aileron Bold"/>
                <a:sym typeface="Aileron Bold"/>
              </a:rPr>
              <a:t>Xác định được các đặc trưng quan trọng (HbA1c_level, blood_glucose_level, age, BMI) ảnh hưởng đến nguy cơ mắc bệnh.</a:t>
            </a:r>
          </a:p>
          <a:p>
            <a:pPr algn="just" marL="593020" indent="-296510" lvl="1">
              <a:lnSpc>
                <a:spcPts val="3845"/>
              </a:lnSpc>
              <a:buFont typeface="Arial"/>
              <a:buChar char="•"/>
            </a:pPr>
            <a:r>
              <a:rPr lang="en-US" b="true" sz="2746">
                <a:solidFill>
                  <a:srgbClr val="B4CA96"/>
                </a:solidFill>
                <a:latin typeface="Aileron Bold"/>
                <a:ea typeface="Aileron Bold"/>
                <a:cs typeface="Aileron Bold"/>
                <a:sym typeface="Aileron Bold"/>
              </a:rPr>
              <a:t>Ứng dụng thành công mô hình để dự đoán trên dữ liệu mới (đúng với nhãn thực tế</a:t>
            </a:r>
          </a:p>
          <a:p>
            <a:pPr algn="just">
              <a:lnSpc>
                <a:spcPts val="3845"/>
              </a:lnSpc>
            </a:pPr>
          </a:p>
        </p:txBody>
      </p:sp>
      <p:sp>
        <p:nvSpPr>
          <p:cNvPr name="TextBox 26" id="26"/>
          <p:cNvSpPr txBox="true"/>
          <p:nvPr/>
        </p:nvSpPr>
        <p:spPr>
          <a:xfrm rot="0">
            <a:off x="9829012" y="1281489"/>
            <a:ext cx="7373920" cy="708022"/>
          </a:xfrm>
          <a:prstGeom prst="rect">
            <a:avLst/>
          </a:prstGeom>
        </p:spPr>
        <p:txBody>
          <a:bodyPr anchor="t" rtlCol="false" tIns="0" lIns="0" bIns="0" rIns="0">
            <a:spAutoFit/>
          </a:bodyPr>
          <a:lstStyle/>
          <a:p>
            <a:pPr algn="ctr">
              <a:lnSpc>
                <a:spcPts val="5865"/>
              </a:lnSpc>
            </a:pPr>
            <a:r>
              <a:rPr lang="en-US" sz="4189" b="true">
                <a:solidFill>
                  <a:srgbClr val="EFFFDA"/>
                </a:solidFill>
                <a:latin typeface="Aileron Heavy"/>
                <a:ea typeface="Aileron Heavy"/>
                <a:cs typeface="Aileron Heavy"/>
                <a:sym typeface="Aileron Heavy"/>
              </a:rPr>
              <a:t>Chưa đạt được </a:t>
            </a:r>
          </a:p>
        </p:txBody>
      </p:sp>
      <p:sp>
        <p:nvSpPr>
          <p:cNvPr name="TextBox 27" id="27"/>
          <p:cNvSpPr txBox="true"/>
          <p:nvPr/>
        </p:nvSpPr>
        <p:spPr>
          <a:xfrm rot="0">
            <a:off x="9396293" y="2692664"/>
            <a:ext cx="7253838" cy="4844523"/>
          </a:xfrm>
          <a:prstGeom prst="rect">
            <a:avLst/>
          </a:prstGeom>
        </p:spPr>
        <p:txBody>
          <a:bodyPr anchor="t" rtlCol="false" tIns="0" lIns="0" bIns="0" rIns="0">
            <a:spAutoFit/>
          </a:bodyPr>
          <a:lstStyle/>
          <a:p>
            <a:pPr algn="just" marL="598208" indent="-299104" lvl="1">
              <a:lnSpc>
                <a:spcPts val="3879"/>
              </a:lnSpc>
              <a:buFont typeface="Arial"/>
              <a:buChar char="•"/>
            </a:pPr>
            <a:r>
              <a:rPr lang="en-US" b="true" sz="2770">
                <a:solidFill>
                  <a:srgbClr val="B4CA96"/>
                </a:solidFill>
                <a:latin typeface="Aileron Bold"/>
                <a:ea typeface="Aileron Bold"/>
                <a:cs typeface="Aileron Bold"/>
                <a:sym typeface="Aileron Bold"/>
              </a:rPr>
              <a:t>Khả năng dự đoán người mắc bệnh tiểu đường còn hạn chế, chỉ đạt 65% chính xác.</a:t>
            </a:r>
          </a:p>
          <a:p>
            <a:pPr algn="just" marL="598208" indent="-299104" lvl="1">
              <a:lnSpc>
                <a:spcPts val="3879"/>
              </a:lnSpc>
              <a:buFont typeface="Arial"/>
              <a:buChar char="•"/>
            </a:pPr>
            <a:r>
              <a:rPr lang="en-US" b="true" sz="2770">
                <a:solidFill>
                  <a:srgbClr val="B4CA96"/>
                </a:solidFill>
                <a:latin typeface="Aileron Bold"/>
                <a:ea typeface="Aileron Bold"/>
                <a:cs typeface="Aileron Bold"/>
                <a:sym typeface="Aileron Bold"/>
              </a:rPr>
              <a:t>Mô hình có thể bị ảnh hưởng bởi dữ liệu mất cân bằng, cần cải thiện kỹ thuật xử lý dữ liệu.</a:t>
            </a:r>
          </a:p>
          <a:p>
            <a:pPr algn="just" marL="598208" indent="-299104" lvl="1">
              <a:lnSpc>
                <a:spcPts val="3879"/>
              </a:lnSpc>
              <a:buFont typeface="Arial"/>
              <a:buChar char="•"/>
            </a:pPr>
            <a:r>
              <a:rPr lang="en-US" b="true" sz="2770">
                <a:solidFill>
                  <a:srgbClr val="B4CA96"/>
                </a:solidFill>
                <a:latin typeface="Aileron Bold"/>
                <a:ea typeface="Aileron Bold"/>
                <a:cs typeface="Aileron Bold"/>
                <a:sym typeface="Aileron Bold"/>
              </a:rPr>
              <a:t>Chưa tối ưu hóa hoàn toàn tham số và hiệu suất tính toán (Random Forest tốn tài nguyên khi số lượng cây lớn)</a:t>
            </a:r>
          </a:p>
          <a:p>
            <a:pPr algn="just">
              <a:lnSpc>
                <a:spcPts val="3879"/>
              </a:lnSpc>
            </a:pPr>
          </a:p>
        </p:txBody>
      </p:sp>
      <p:sp>
        <p:nvSpPr>
          <p:cNvPr name="TextBox 28" id="2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26</a:t>
            </a:r>
          </a:p>
        </p:txBody>
      </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575171" y="3355320"/>
            <a:ext cx="3435666" cy="3435666"/>
          </a:xfrm>
          <a:custGeom>
            <a:avLst/>
            <a:gdLst/>
            <a:ahLst/>
            <a:cxnLst/>
            <a:rect r="r" b="b" t="t" l="l"/>
            <a:pathLst>
              <a:path h="3435666" w="3435666">
                <a:moveTo>
                  <a:pt x="0" y="0"/>
                </a:moveTo>
                <a:lnTo>
                  <a:pt x="3435666" y="0"/>
                </a:lnTo>
                <a:lnTo>
                  <a:pt x="3435666" y="3435666"/>
                </a:lnTo>
                <a:lnTo>
                  <a:pt x="0" y="3435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5400000">
            <a:off x="1029790" y="-701396"/>
            <a:ext cx="7327658" cy="10787850"/>
            <a:chOff x="0" y="0"/>
            <a:chExt cx="660400" cy="972247"/>
          </a:xfrm>
        </p:grpSpPr>
        <p:sp>
          <p:nvSpPr>
            <p:cNvPr name="Freeform 5" id="5"/>
            <p:cNvSpPr/>
            <p:nvPr/>
          </p:nvSpPr>
          <p:spPr>
            <a:xfrm flipH="false" flipV="false" rot="0">
              <a:off x="0" y="0"/>
              <a:ext cx="660400" cy="972247"/>
            </a:xfrm>
            <a:custGeom>
              <a:avLst/>
              <a:gdLst/>
              <a:ahLst/>
              <a:cxnLst/>
              <a:rect r="r" b="b" t="t" l="l"/>
              <a:pathLst>
                <a:path h="97224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044"/>
                  </a:cubicBezTo>
                  <a:lnTo>
                    <a:pt x="660400" y="972247"/>
                  </a:lnTo>
                  <a:lnTo>
                    <a:pt x="0" y="972247"/>
                  </a:lnTo>
                  <a:lnTo>
                    <a:pt x="0" y="332519"/>
                  </a:lnTo>
                  <a:cubicBezTo>
                    <a:pt x="1782" y="185660"/>
                    <a:pt x="93019" y="64045"/>
                    <a:pt x="220252" y="19070"/>
                  </a:cubicBezTo>
                  <a:close/>
                </a:path>
              </a:pathLst>
            </a:custGeom>
            <a:solidFill>
              <a:srgbClr val="193229"/>
            </a:solidFill>
            <a:ln cap="sq">
              <a:noFill/>
              <a:prstDash val="solid"/>
              <a:miter/>
            </a:ln>
          </p:spPr>
        </p:sp>
        <p:sp>
          <p:nvSpPr>
            <p:cNvPr name="TextBox 6" id="6"/>
            <p:cNvSpPr txBox="true"/>
            <p:nvPr/>
          </p:nvSpPr>
          <p:spPr>
            <a:xfrm>
              <a:off x="0" y="79375"/>
              <a:ext cx="660400" cy="892872"/>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TextBox 7" id="7"/>
          <p:cNvSpPr txBox="true"/>
          <p:nvPr/>
        </p:nvSpPr>
        <p:spPr>
          <a:xfrm rot="0">
            <a:off x="1028700" y="2570845"/>
            <a:ext cx="7163344" cy="3660447"/>
          </a:xfrm>
          <a:prstGeom prst="rect">
            <a:avLst/>
          </a:prstGeom>
        </p:spPr>
        <p:txBody>
          <a:bodyPr anchor="t" rtlCol="false" tIns="0" lIns="0" bIns="0" rIns="0">
            <a:spAutoFit/>
          </a:bodyPr>
          <a:lstStyle/>
          <a:p>
            <a:pPr algn="l">
              <a:lnSpc>
                <a:spcPts val="14163"/>
              </a:lnSpc>
            </a:pPr>
            <a:r>
              <a:rPr lang="en-US" sz="13886" b="true">
                <a:solidFill>
                  <a:srgbClr val="FCFFFB"/>
                </a:solidFill>
                <a:latin typeface="Prompt Heavy"/>
                <a:ea typeface="Prompt Heavy"/>
                <a:cs typeface="Prompt Heavy"/>
                <a:sym typeface="Prompt Heavy"/>
              </a:rPr>
              <a:t>THANK  YOU!</a:t>
            </a:r>
          </a:p>
        </p:txBody>
      </p:sp>
      <p:grpSp>
        <p:nvGrpSpPr>
          <p:cNvPr name="Group 8" id="8"/>
          <p:cNvGrpSpPr/>
          <p:nvPr/>
        </p:nvGrpSpPr>
        <p:grpSpPr>
          <a:xfrm rot="0">
            <a:off x="8192044" y="8567271"/>
            <a:ext cx="5629114" cy="691029"/>
            <a:chOff x="0" y="0"/>
            <a:chExt cx="1482565" cy="181999"/>
          </a:xfrm>
        </p:grpSpPr>
        <p:sp>
          <p:nvSpPr>
            <p:cNvPr name="Freeform 9" id="9"/>
            <p:cNvSpPr/>
            <p:nvPr/>
          </p:nvSpPr>
          <p:spPr>
            <a:xfrm flipH="false" flipV="false" rot="0">
              <a:off x="0" y="0"/>
              <a:ext cx="1482565" cy="181999"/>
            </a:xfrm>
            <a:custGeom>
              <a:avLst/>
              <a:gdLst/>
              <a:ahLst/>
              <a:cxnLst/>
              <a:rect r="r" b="b" t="t" l="l"/>
              <a:pathLst>
                <a:path h="181999" w="1482565">
                  <a:moveTo>
                    <a:pt x="70142" y="0"/>
                  </a:moveTo>
                  <a:lnTo>
                    <a:pt x="1412423" y="0"/>
                  </a:lnTo>
                  <a:cubicBezTo>
                    <a:pt x="1451161" y="0"/>
                    <a:pt x="1482565" y="31404"/>
                    <a:pt x="1482565" y="70142"/>
                  </a:cubicBezTo>
                  <a:lnTo>
                    <a:pt x="1482565" y="111857"/>
                  </a:lnTo>
                  <a:cubicBezTo>
                    <a:pt x="1482565" y="150596"/>
                    <a:pt x="1451161" y="181999"/>
                    <a:pt x="1412423" y="181999"/>
                  </a:cubicBezTo>
                  <a:lnTo>
                    <a:pt x="70142" y="181999"/>
                  </a:lnTo>
                  <a:cubicBezTo>
                    <a:pt x="31404" y="181999"/>
                    <a:pt x="0" y="150596"/>
                    <a:pt x="0" y="111857"/>
                  </a:cubicBezTo>
                  <a:lnTo>
                    <a:pt x="0" y="70142"/>
                  </a:lnTo>
                  <a:cubicBezTo>
                    <a:pt x="0" y="31404"/>
                    <a:pt x="31404" y="0"/>
                    <a:pt x="70142" y="0"/>
                  </a:cubicBezTo>
                  <a:close/>
                </a:path>
              </a:pathLst>
            </a:custGeom>
            <a:solidFill>
              <a:srgbClr val="386749"/>
            </a:solidFill>
          </p:spPr>
        </p:sp>
        <p:sp>
          <p:nvSpPr>
            <p:cNvPr name="TextBox 10" id="10"/>
            <p:cNvSpPr txBox="true"/>
            <p:nvPr/>
          </p:nvSpPr>
          <p:spPr>
            <a:xfrm>
              <a:off x="0" y="-47625"/>
              <a:ext cx="1482565" cy="229624"/>
            </a:xfrm>
            <a:prstGeom prst="rect">
              <a:avLst/>
            </a:prstGeom>
          </p:spPr>
          <p:txBody>
            <a:bodyPr anchor="ctr" rtlCol="false" tIns="50800" lIns="50800" bIns="50800" rIns="50800"/>
            <a:lstStyle/>
            <a:p>
              <a:pPr algn="ctr">
                <a:lnSpc>
                  <a:spcPts val="3360"/>
                </a:lnSpc>
              </a:pPr>
            </a:p>
          </p:txBody>
        </p:sp>
      </p:grpSp>
      <p:grpSp>
        <p:nvGrpSpPr>
          <p:cNvPr name="Group 11" id="11"/>
          <p:cNvGrpSpPr/>
          <p:nvPr/>
        </p:nvGrpSpPr>
        <p:grpSpPr>
          <a:xfrm rot="0">
            <a:off x="5986173" y="4846559"/>
            <a:ext cx="4411741" cy="441174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25046" r="0" b="-25046"/>
              </a:stretch>
            </a:blipFill>
          </p:spPr>
        </p:sp>
      </p:grpSp>
      <p:sp>
        <p:nvSpPr>
          <p:cNvPr name="Freeform 13" id="13"/>
          <p:cNvSpPr/>
          <p:nvPr/>
        </p:nvSpPr>
        <p:spPr>
          <a:xfrm flipH="false" flipV="false" rot="0">
            <a:off x="9916922" y="1914139"/>
            <a:ext cx="837163" cy="837163"/>
          </a:xfrm>
          <a:custGeom>
            <a:avLst/>
            <a:gdLst/>
            <a:ahLst/>
            <a:cxnLst/>
            <a:rect r="r" b="b" t="t" l="l"/>
            <a:pathLst>
              <a:path h="837163" w="837163">
                <a:moveTo>
                  <a:pt x="0" y="0"/>
                </a:moveTo>
                <a:lnTo>
                  <a:pt x="837163" y="0"/>
                </a:lnTo>
                <a:lnTo>
                  <a:pt x="837163" y="837163"/>
                </a:lnTo>
                <a:lnTo>
                  <a:pt x="0" y="8371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4229859" y="6143920"/>
            <a:ext cx="2179052" cy="647066"/>
          </a:xfrm>
          <a:custGeom>
            <a:avLst/>
            <a:gdLst/>
            <a:ahLst/>
            <a:cxnLst/>
            <a:rect r="r" b="b" t="t" l="l"/>
            <a:pathLst>
              <a:path h="647066" w="2179052">
                <a:moveTo>
                  <a:pt x="0" y="0"/>
                </a:moveTo>
                <a:lnTo>
                  <a:pt x="2179052" y="0"/>
                </a:lnTo>
                <a:lnTo>
                  <a:pt x="2179052" y="647066"/>
                </a:lnTo>
                <a:lnTo>
                  <a:pt x="0" y="6470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5" id="15"/>
          <p:cNvSpPr txBox="true"/>
          <p:nvPr/>
        </p:nvSpPr>
        <p:spPr>
          <a:xfrm rot="0">
            <a:off x="10999751" y="8635291"/>
            <a:ext cx="2821407" cy="497839"/>
          </a:xfrm>
          <a:prstGeom prst="rect">
            <a:avLst/>
          </a:prstGeom>
        </p:spPr>
        <p:txBody>
          <a:bodyPr anchor="t" rtlCol="false" tIns="0" lIns="0" bIns="0" rIns="0">
            <a:spAutoFit/>
          </a:bodyPr>
          <a:lstStyle/>
          <a:p>
            <a:pPr algn="just">
              <a:lnSpc>
                <a:spcPts val="4060"/>
              </a:lnSpc>
            </a:pPr>
            <a:r>
              <a:rPr lang="en-US" sz="2900" b="true">
                <a:solidFill>
                  <a:srgbClr val="FCFFFB"/>
                </a:solidFill>
                <a:latin typeface="Aileron Bold"/>
                <a:ea typeface="Aileron Bold"/>
                <a:cs typeface="Aileron Bold"/>
                <a:sym typeface="Aileron Bold"/>
              </a:rPr>
              <a:t>NHÓM 06</a:t>
            </a:r>
          </a:p>
        </p:txBody>
      </p:sp>
      <p:sp>
        <p:nvSpPr>
          <p:cNvPr name="TextBox 16" id="16"/>
          <p:cNvSpPr txBox="true"/>
          <p:nvPr/>
        </p:nvSpPr>
        <p:spPr>
          <a:xfrm rot="0">
            <a:off x="11006601" y="7314861"/>
            <a:ext cx="3524177" cy="907414"/>
          </a:xfrm>
          <a:prstGeom prst="rect">
            <a:avLst/>
          </a:prstGeom>
        </p:spPr>
        <p:txBody>
          <a:bodyPr anchor="t" rtlCol="false" tIns="0" lIns="0" bIns="0" rIns="0">
            <a:spAutoFit/>
          </a:bodyPr>
          <a:lstStyle/>
          <a:p>
            <a:pPr algn="l" marL="0" indent="0" lvl="0">
              <a:lnSpc>
                <a:spcPts val="3640"/>
              </a:lnSpc>
            </a:pPr>
            <a:r>
              <a:rPr lang="en-US" b="true" sz="2800">
                <a:solidFill>
                  <a:srgbClr val="315E41"/>
                </a:solidFill>
                <a:latin typeface="Aileron Bold"/>
                <a:ea typeface="Aileron Bold"/>
                <a:cs typeface="Aileron Bold"/>
                <a:sym typeface="Aileron Bold"/>
              </a:rPr>
              <a:t>Hopefully this material is useful</a:t>
            </a:r>
          </a:p>
        </p:txBody>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27</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true" rot="0">
            <a:off x="11131438" y="3130438"/>
            <a:ext cx="7156562" cy="7156562"/>
          </a:xfrm>
          <a:custGeom>
            <a:avLst/>
            <a:gdLst/>
            <a:ahLst/>
            <a:cxnLst/>
            <a:rect r="r" b="b" t="t" l="l"/>
            <a:pathLst>
              <a:path h="7156562" w="7156562">
                <a:moveTo>
                  <a:pt x="0" y="7156562"/>
                </a:moveTo>
                <a:lnTo>
                  <a:pt x="7156562" y="7156562"/>
                </a:lnTo>
                <a:lnTo>
                  <a:pt x="7156562" y="0"/>
                </a:lnTo>
                <a:lnTo>
                  <a:pt x="0" y="0"/>
                </a:lnTo>
                <a:lnTo>
                  <a:pt x="0" y="715656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402948" y="0"/>
            <a:ext cx="3528154" cy="1764077"/>
          </a:xfrm>
          <a:custGeom>
            <a:avLst/>
            <a:gdLst/>
            <a:ahLst/>
            <a:cxnLst/>
            <a:rect r="r" b="b" t="t" l="l"/>
            <a:pathLst>
              <a:path h="1764077" w="3528154">
                <a:moveTo>
                  <a:pt x="0" y="0"/>
                </a:moveTo>
                <a:lnTo>
                  <a:pt x="3528155" y="0"/>
                </a:lnTo>
                <a:lnTo>
                  <a:pt x="3528155" y="1764077"/>
                </a:lnTo>
                <a:lnTo>
                  <a:pt x="0" y="17640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81100" y="2156209"/>
            <a:ext cx="1763393" cy="262906"/>
          </a:xfrm>
          <a:custGeom>
            <a:avLst/>
            <a:gdLst/>
            <a:ahLst/>
            <a:cxnLst/>
            <a:rect r="r" b="b" t="t" l="l"/>
            <a:pathLst>
              <a:path h="262906" w="1763393">
                <a:moveTo>
                  <a:pt x="0" y="0"/>
                </a:moveTo>
                <a:lnTo>
                  <a:pt x="1763393" y="0"/>
                </a:lnTo>
                <a:lnTo>
                  <a:pt x="1763393" y="262906"/>
                </a:lnTo>
                <a:lnTo>
                  <a:pt x="0" y="2629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8700" y="8605951"/>
            <a:ext cx="2179052" cy="647066"/>
          </a:xfrm>
          <a:custGeom>
            <a:avLst/>
            <a:gdLst/>
            <a:ahLst/>
            <a:cxnLst/>
            <a:rect r="r" b="b" t="t" l="l"/>
            <a:pathLst>
              <a:path h="647066" w="2179052">
                <a:moveTo>
                  <a:pt x="0" y="0"/>
                </a:moveTo>
                <a:lnTo>
                  <a:pt x="2179052" y="0"/>
                </a:lnTo>
                <a:lnTo>
                  <a:pt x="2179052" y="647066"/>
                </a:lnTo>
                <a:lnTo>
                  <a:pt x="0" y="6470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31202" y="4491151"/>
            <a:ext cx="4628098" cy="4114800"/>
          </a:xfrm>
          <a:custGeom>
            <a:avLst/>
            <a:gdLst/>
            <a:ahLst/>
            <a:cxnLst/>
            <a:rect r="r" b="b" t="t" l="l"/>
            <a:pathLst>
              <a:path h="4114800" w="4628098">
                <a:moveTo>
                  <a:pt x="0" y="0"/>
                </a:moveTo>
                <a:lnTo>
                  <a:pt x="4628098" y="0"/>
                </a:lnTo>
                <a:lnTo>
                  <a:pt x="462809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915833" y="2691972"/>
            <a:ext cx="10102738" cy="1002665"/>
          </a:xfrm>
          <a:prstGeom prst="rect">
            <a:avLst/>
          </a:prstGeom>
        </p:spPr>
        <p:txBody>
          <a:bodyPr anchor="t" rtlCol="false" tIns="0" lIns="0" bIns="0" rIns="0">
            <a:spAutoFit/>
          </a:bodyPr>
          <a:lstStyle/>
          <a:p>
            <a:pPr algn="l">
              <a:lnSpc>
                <a:spcPts val="7929"/>
              </a:lnSpc>
            </a:pPr>
            <a:r>
              <a:rPr lang="en-US" sz="6499" b="true">
                <a:solidFill>
                  <a:srgbClr val="FCFFFB"/>
                </a:solidFill>
                <a:latin typeface="Montserrat Heavy"/>
                <a:ea typeface="Montserrat Heavy"/>
                <a:cs typeface="Montserrat Heavy"/>
                <a:sym typeface="Montserrat Heavy"/>
              </a:rPr>
              <a:t>Phần 1:</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a:t>
            </a:r>
          </a:p>
        </p:txBody>
      </p:sp>
      <p:sp>
        <p:nvSpPr>
          <p:cNvPr name="TextBox 10" id="10"/>
          <p:cNvSpPr txBox="true"/>
          <p:nvPr/>
        </p:nvSpPr>
        <p:spPr>
          <a:xfrm rot="0">
            <a:off x="786842" y="3989912"/>
            <a:ext cx="7380184" cy="2476627"/>
          </a:xfrm>
          <a:prstGeom prst="rect">
            <a:avLst/>
          </a:prstGeom>
        </p:spPr>
        <p:txBody>
          <a:bodyPr anchor="t" rtlCol="false" tIns="0" lIns="0" bIns="0" rIns="0">
            <a:spAutoFit/>
          </a:bodyPr>
          <a:lstStyle/>
          <a:p>
            <a:pPr algn="l">
              <a:lnSpc>
                <a:spcPts val="5368"/>
              </a:lnSpc>
            </a:pPr>
            <a:r>
              <a:rPr lang="en-US" sz="4400" b="true">
                <a:solidFill>
                  <a:srgbClr val="FCFFFB"/>
                </a:solidFill>
                <a:latin typeface="Montserrat Heavy"/>
                <a:ea typeface="Montserrat Heavy"/>
                <a:cs typeface="Montserrat Heavy"/>
                <a:sym typeface="Montserrat Heavy"/>
              </a:rPr>
              <a:t>Giới thiệu về thuật toán</a:t>
            </a:r>
          </a:p>
          <a:p>
            <a:pPr algn="l">
              <a:lnSpc>
                <a:spcPts val="5368"/>
              </a:lnSpc>
            </a:pPr>
            <a:r>
              <a:rPr lang="en-US" sz="4400" b="true">
                <a:solidFill>
                  <a:srgbClr val="FCFFFB"/>
                </a:solidFill>
                <a:latin typeface="Montserrat Heavy"/>
                <a:ea typeface="Montserrat Heavy"/>
                <a:cs typeface="Montserrat Heavy"/>
                <a:sym typeface="Montserrat Heavy"/>
              </a:rPr>
              <a:t>Bối cản</a:t>
            </a:r>
            <a:r>
              <a:rPr lang="en-US" sz="4400" b="true">
                <a:solidFill>
                  <a:srgbClr val="FCFFFB"/>
                </a:solidFill>
                <a:latin typeface="Montserrat Heavy"/>
                <a:ea typeface="Montserrat Heavy"/>
                <a:cs typeface="Montserrat Heavy"/>
                <a:sym typeface="Montserrat Heavy"/>
              </a:rPr>
              <a:t>h và tầm quan trọng của bài toán </a:t>
            </a:r>
          </a:p>
          <a:p>
            <a:pPr algn="l">
              <a:lnSpc>
                <a:spcPts val="3660"/>
              </a:lnSpc>
            </a:pP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true" rot="0">
            <a:off x="11131438" y="3130438"/>
            <a:ext cx="7156562" cy="7156562"/>
          </a:xfrm>
          <a:custGeom>
            <a:avLst/>
            <a:gdLst/>
            <a:ahLst/>
            <a:cxnLst/>
            <a:rect r="r" b="b" t="t" l="l"/>
            <a:pathLst>
              <a:path h="7156562" w="7156562">
                <a:moveTo>
                  <a:pt x="0" y="7156562"/>
                </a:moveTo>
                <a:lnTo>
                  <a:pt x="7156562" y="7156562"/>
                </a:lnTo>
                <a:lnTo>
                  <a:pt x="7156562" y="0"/>
                </a:lnTo>
                <a:lnTo>
                  <a:pt x="0" y="0"/>
                </a:lnTo>
                <a:lnTo>
                  <a:pt x="0" y="715656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402948" y="0"/>
            <a:ext cx="3528154" cy="1764077"/>
          </a:xfrm>
          <a:custGeom>
            <a:avLst/>
            <a:gdLst/>
            <a:ahLst/>
            <a:cxnLst/>
            <a:rect r="r" b="b" t="t" l="l"/>
            <a:pathLst>
              <a:path h="1764077" w="3528154">
                <a:moveTo>
                  <a:pt x="0" y="0"/>
                </a:moveTo>
                <a:lnTo>
                  <a:pt x="3528155" y="0"/>
                </a:lnTo>
                <a:lnTo>
                  <a:pt x="3528155" y="1764077"/>
                </a:lnTo>
                <a:lnTo>
                  <a:pt x="0" y="17640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81100" y="2156209"/>
            <a:ext cx="1763393" cy="262906"/>
          </a:xfrm>
          <a:custGeom>
            <a:avLst/>
            <a:gdLst/>
            <a:ahLst/>
            <a:cxnLst/>
            <a:rect r="r" b="b" t="t" l="l"/>
            <a:pathLst>
              <a:path h="262906" w="1763393">
                <a:moveTo>
                  <a:pt x="0" y="0"/>
                </a:moveTo>
                <a:lnTo>
                  <a:pt x="1763393" y="0"/>
                </a:lnTo>
                <a:lnTo>
                  <a:pt x="1763393" y="262906"/>
                </a:lnTo>
                <a:lnTo>
                  <a:pt x="0" y="2629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8700" y="8605951"/>
            <a:ext cx="2179052" cy="647066"/>
          </a:xfrm>
          <a:custGeom>
            <a:avLst/>
            <a:gdLst/>
            <a:ahLst/>
            <a:cxnLst/>
            <a:rect r="r" b="b" t="t" l="l"/>
            <a:pathLst>
              <a:path h="647066" w="2179052">
                <a:moveTo>
                  <a:pt x="0" y="0"/>
                </a:moveTo>
                <a:lnTo>
                  <a:pt x="2179052" y="0"/>
                </a:lnTo>
                <a:lnTo>
                  <a:pt x="2179052" y="647066"/>
                </a:lnTo>
                <a:lnTo>
                  <a:pt x="0" y="6470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9931103" y="1997112"/>
            <a:ext cx="7793888" cy="6967729"/>
          </a:xfrm>
          <a:custGeom>
            <a:avLst/>
            <a:gdLst/>
            <a:ahLst/>
            <a:cxnLst/>
            <a:rect r="r" b="b" t="t" l="l"/>
            <a:pathLst>
              <a:path h="6967729" w="7793888">
                <a:moveTo>
                  <a:pt x="0" y="0"/>
                </a:moveTo>
                <a:lnTo>
                  <a:pt x="7793888" y="0"/>
                </a:lnTo>
                <a:lnTo>
                  <a:pt x="7793888" y="6967729"/>
                </a:lnTo>
                <a:lnTo>
                  <a:pt x="0" y="6967729"/>
                </a:lnTo>
                <a:lnTo>
                  <a:pt x="0" y="0"/>
                </a:lnTo>
                <a:close/>
              </a:path>
            </a:pathLst>
          </a:custGeom>
          <a:blipFill>
            <a:blip r:embed="rId11"/>
            <a:stretch>
              <a:fillRect l="-1767" t="0" r="-1767" b="0"/>
            </a:stretch>
          </a:blipFill>
        </p:spPr>
      </p:sp>
      <p:sp>
        <p:nvSpPr>
          <p:cNvPr name="TextBox 8" id="8"/>
          <p:cNvSpPr txBox="true"/>
          <p:nvPr/>
        </p:nvSpPr>
        <p:spPr>
          <a:xfrm rot="0">
            <a:off x="1181100" y="1219491"/>
            <a:ext cx="10943026" cy="777621"/>
          </a:xfrm>
          <a:prstGeom prst="rect">
            <a:avLst/>
          </a:prstGeom>
        </p:spPr>
        <p:txBody>
          <a:bodyPr anchor="t" rtlCol="false" tIns="0" lIns="0" bIns="0" rIns="0">
            <a:spAutoFit/>
          </a:bodyPr>
          <a:lstStyle/>
          <a:p>
            <a:pPr algn="l">
              <a:lnSpc>
                <a:spcPts val="6222"/>
              </a:lnSpc>
            </a:pPr>
            <a:r>
              <a:rPr lang="en-US" sz="5100" b="true">
                <a:solidFill>
                  <a:srgbClr val="FCFFFB"/>
                </a:solidFill>
                <a:latin typeface="Montserrat Heavy"/>
                <a:ea typeface="Montserrat Heavy"/>
                <a:cs typeface="Montserrat Heavy"/>
                <a:sym typeface="Montserrat Heavy"/>
              </a:rPr>
              <a:t>1.1 Giới thiệu thuật toán </a:t>
            </a:r>
          </a:p>
        </p:txBody>
      </p:sp>
      <p:sp>
        <p:nvSpPr>
          <p:cNvPr name="TextBox 9" id="9"/>
          <p:cNvSpPr txBox="true"/>
          <p:nvPr/>
        </p:nvSpPr>
        <p:spPr>
          <a:xfrm rot="0">
            <a:off x="1181100" y="2902821"/>
            <a:ext cx="7854351" cy="4683121"/>
          </a:xfrm>
          <a:prstGeom prst="rect">
            <a:avLst/>
          </a:prstGeom>
        </p:spPr>
        <p:txBody>
          <a:bodyPr anchor="t" rtlCol="false" tIns="0" lIns="0" bIns="0" rIns="0">
            <a:spAutoFit/>
          </a:bodyPr>
          <a:lstStyle/>
          <a:p>
            <a:pPr algn="just" marL="539764" indent="-269882" lvl="1">
              <a:lnSpc>
                <a:spcPts val="4150"/>
              </a:lnSpc>
              <a:buFont typeface="Arial"/>
              <a:buChar char="•"/>
            </a:pPr>
            <a:r>
              <a:rPr lang="en-US" b="true" sz="2500">
                <a:solidFill>
                  <a:srgbClr val="FFFFFF"/>
                </a:solidFill>
                <a:latin typeface="Aileron Bold"/>
                <a:ea typeface="Aileron Bold"/>
                <a:cs typeface="Aileron Bold"/>
                <a:sym typeface="Aileron Bold"/>
              </a:rPr>
              <a:t>Random Forest là thuật toán mạnh mẽ, phù hợp cho bài toán phân loại và hồi quy.</a:t>
            </a:r>
          </a:p>
          <a:p>
            <a:pPr algn="just" marL="539764" indent="-269882" lvl="1">
              <a:lnSpc>
                <a:spcPts val="4150"/>
              </a:lnSpc>
              <a:buFont typeface="Arial"/>
              <a:buChar char="•"/>
            </a:pPr>
            <a:r>
              <a:rPr lang="en-US" b="true" sz="2500">
                <a:solidFill>
                  <a:srgbClr val="FFFFFF"/>
                </a:solidFill>
                <a:latin typeface="Aileron Bold"/>
                <a:ea typeface="Aileron Bold"/>
                <a:cs typeface="Aileron Bold"/>
                <a:sym typeface="Aileron Bold"/>
              </a:rPr>
              <a:t>Giảm hiện tượng overfitting nhờ tập hợp nhiều cây quyết định.</a:t>
            </a:r>
          </a:p>
          <a:p>
            <a:pPr algn="just" marL="539764" indent="-269882" lvl="1">
              <a:lnSpc>
                <a:spcPts val="4150"/>
              </a:lnSpc>
              <a:buFont typeface="Arial"/>
              <a:buChar char="•"/>
            </a:pPr>
            <a:r>
              <a:rPr lang="en-US" b="true" sz="2500">
                <a:solidFill>
                  <a:srgbClr val="FFFFFF"/>
                </a:solidFill>
                <a:latin typeface="Aileron Bold"/>
                <a:ea typeface="Aileron Bold"/>
                <a:cs typeface="Aileron Bold"/>
                <a:sym typeface="Aileron Bold"/>
              </a:rPr>
              <a:t>Làm việc tốt với dữ liệu y tế có nhiều biến động và đặc trưng.</a:t>
            </a:r>
          </a:p>
          <a:p>
            <a:pPr algn="just" marL="539764" indent="-269882" lvl="1">
              <a:lnSpc>
                <a:spcPts val="4150"/>
              </a:lnSpc>
              <a:buFont typeface="Arial"/>
              <a:buChar char="•"/>
            </a:pPr>
            <a:r>
              <a:rPr lang="en-US" b="true" sz="2500">
                <a:solidFill>
                  <a:srgbClr val="FFFFFF"/>
                </a:solidFill>
                <a:latin typeface="Aileron Bold"/>
                <a:ea typeface="Aileron Bold"/>
                <a:cs typeface="Aileron Bold"/>
                <a:sym typeface="Aileron Bold"/>
              </a:rPr>
              <a:t>Cung cấp thông tin về mức độ quan trọng của từng đặc trưng, hỗ trợ bác sĩ trong điều trị.</a:t>
            </a:r>
          </a:p>
          <a:p>
            <a:pPr algn="just">
              <a:lnSpc>
                <a:spcPts val="4150"/>
              </a:lnSpc>
            </a:pP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4</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true" rot="0">
            <a:off x="11131438" y="3130438"/>
            <a:ext cx="7156562" cy="7156562"/>
          </a:xfrm>
          <a:custGeom>
            <a:avLst/>
            <a:gdLst/>
            <a:ahLst/>
            <a:cxnLst/>
            <a:rect r="r" b="b" t="t" l="l"/>
            <a:pathLst>
              <a:path h="7156562" w="7156562">
                <a:moveTo>
                  <a:pt x="0" y="7156562"/>
                </a:moveTo>
                <a:lnTo>
                  <a:pt x="7156562" y="7156562"/>
                </a:lnTo>
                <a:lnTo>
                  <a:pt x="7156562" y="0"/>
                </a:lnTo>
                <a:lnTo>
                  <a:pt x="0" y="0"/>
                </a:lnTo>
                <a:lnTo>
                  <a:pt x="0" y="715656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402948" y="0"/>
            <a:ext cx="3528154" cy="1764077"/>
          </a:xfrm>
          <a:custGeom>
            <a:avLst/>
            <a:gdLst/>
            <a:ahLst/>
            <a:cxnLst/>
            <a:rect r="r" b="b" t="t" l="l"/>
            <a:pathLst>
              <a:path h="1764077" w="3528154">
                <a:moveTo>
                  <a:pt x="0" y="0"/>
                </a:moveTo>
                <a:lnTo>
                  <a:pt x="3528155" y="0"/>
                </a:lnTo>
                <a:lnTo>
                  <a:pt x="3528155" y="1764077"/>
                </a:lnTo>
                <a:lnTo>
                  <a:pt x="0" y="17640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81100" y="2156209"/>
            <a:ext cx="1763393" cy="262906"/>
          </a:xfrm>
          <a:custGeom>
            <a:avLst/>
            <a:gdLst/>
            <a:ahLst/>
            <a:cxnLst/>
            <a:rect r="r" b="b" t="t" l="l"/>
            <a:pathLst>
              <a:path h="262906" w="1763393">
                <a:moveTo>
                  <a:pt x="0" y="0"/>
                </a:moveTo>
                <a:lnTo>
                  <a:pt x="1763393" y="0"/>
                </a:lnTo>
                <a:lnTo>
                  <a:pt x="1763393" y="262906"/>
                </a:lnTo>
                <a:lnTo>
                  <a:pt x="0" y="2629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8700" y="8605951"/>
            <a:ext cx="2179052" cy="647066"/>
          </a:xfrm>
          <a:custGeom>
            <a:avLst/>
            <a:gdLst/>
            <a:ahLst/>
            <a:cxnLst/>
            <a:rect r="r" b="b" t="t" l="l"/>
            <a:pathLst>
              <a:path h="647066" w="2179052">
                <a:moveTo>
                  <a:pt x="0" y="0"/>
                </a:moveTo>
                <a:lnTo>
                  <a:pt x="2179052" y="0"/>
                </a:lnTo>
                <a:lnTo>
                  <a:pt x="2179052" y="647066"/>
                </a:lnTo>
                <a:lnTo>
                  <a:pt x="0" y="6470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402948" y="2419115"/>
            <a:ext cx="11143701" cy="6491206"/>
          </a:xfrm>
          <a:custGeom>
            <a:avLst/>
            <a:gdLst/>
            <a:ahLst/>
            <a:cxnLst/>
            <a:rect r="r" b="b" t="t" l="l"/>
            <a:pathLst>
              <a:path h="6491206" w="11143701">
                <a:moveTo>
                  <a:pt x="0" y="0"/>
                </a:moveTo>
                <a:lnTo>
                  <a:pt x="11143702" y="0"/>
                </a:lnTo>
                <a:lnTo>
                  <a:pt x="11143702" y="6491206"/>
                </a:lnTo>
                <a:lnTo>
                  <a:pt x="0" y="6491206"/>
                </a:lnTo>
                <a:lnTo>
                  <a:pt x="0" y="0"/>
                </a:lnTo>
                <a:close/>
              </a:path>
            </a:pathLst>
          </a:custGeom>
          <a:blipFill>
            <a:blip r:embed="rId11"/>
            <a:stretch>
              <a:fillRect l="0" t="0" r="0" b="0"/>
            </a:stretch>
          </a:blipFill>
        </p:spPr>
      </p:sp>
      <p:sp>
        <p:nvSpPr>
          <p:cNvPr name="TextBox 8" id="8"/>
          <p:cNvSpPr txBox="true"/>
          <p:nvPr/>
        </p:nvSpPr>
        <p:spPr>
          <a:xfrm rot="0">
            <a:off x="1028700" y="1009650"/>
            <a:ext cx="5912378" cy="1002665"/>
          </a:xfrm>
          <a:prstGeom prst="rect">
            <a:avLst/>
          </a:prstGeom>
        </p:spPr>
        <p:txBody>
          <a:bodyPr anchor="t" rtlCol="false" tIns="0" lIns="0" bIns="0" rIns="0">
            <a:spAutoFit/>
          </a:bodyPr>
          <a:lstStyle/>
          <a:p>
            <a:pPr algn="l">
              <a:lnSpc>
                <a:spcPts val="7929"/>
              </a:lnSpc>
            </a:pPr>
            <a:r>
              <a:rPr lang="en-US" sz="6499" b="true">
                <a:solidFill>
                  <a:srgbClr val="FCFFFB"/>
                </a:solidFill>
                <a:latin typeface="Montserrat Heavy"/>
                <a:ea typeface="Montserrat Heavy"/>
                <a:cs typeface="Montserrat Heavy"/>
                <a:sym typeface="Montserrat Heavy"/>
              </a:rPr>
              <a:t>1.1 Bối cảnh  </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5</a:t>
            </a:r>
          </a:p>
        </p:txBody>
      </p:sp>
      <p:sp>
        <p:nvSpPr>
          <p:cNvPr name="TextBox 10" id="10"/>
          <p:cNvSpPr txBox="true"/>
          <p:nvPr/>
        </p:nvSpPr>
        <p:spPr>
          <a:xfrm rot="0">
            <a:off x="8327096" y="9333231"/>
            <a:ext cx="7295406" cy="405763"/>
          </a:xfrm>
          <a:prstGeom prst="rect">
            <a:avLst/>
          </a:prstGeom>
        </p:spPr>
        <p:txBody>
          <a:bodyPr anchor="t" rtlCol="false" tIns="0" lIns="0" bIns="0" rIns="0">
            <a:spAutoFit/>
          </a:bodyPr>
          <a:lstStyle/>
          <a:p>
            <a:pPr algn="ctr">
              <a:lnSpc>
                <a:spcPts val="3360"/>
              </a:lnSpc>
              <a:spcBef>
                <a:spcPct val="0"/>
              </a:spcBef>
            </a:pPr>
            <a:r>
              <a:rPr lang="en-US" b="true" sz="2400">
                <a:solidFill>
                  <a:srgbClr val="FFFFFF"/>
                </a:solidFill>
                <a:latin typeface="Aileron Heavy"/>
                <a:ea typeface="Aileron Heavy"/>
                <a:cs typeface="Aileron Heavy"/>
                <a:sym typeface="Aileron Heavy"/>
              </a:rPr>
              <a:t>Hình ảnh thống kê về bệnh tiểu đường năm 2025</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true" rot="0">
            <a:off x="11131438" y="3130438"/>
            <a:ext cx="7156562" cy="7156562"/>
          </a:xfrm>
          <a:custGeom>
            <a:avLst/>
            <a:gdLst/>
            <a:ahLst/>
            <a:cxnLst/>
            <a:rect r="r" b="b" t="t" l="l"/>
            <a:pathLst>
              <a:path h="7156562" w="7156562">
                <a:moveTo>
                  <a:pt x="0" y="7156562"/>
                </a:moveTo>
                <a:lnTo>
                  <a:pt x="7156562" y="7156562"/>
                </a:lnTo>
                <a:lnTo>
                  <a:pt x="7156562" y="0"/>
                </a:lnTo>
                <a:lnTo>
                  <a:pt x="0" y="0"/>
                </a:lnTo>
                <a:lnTo>
                  <a:pt x="0" y="7156562"/>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012930" y="4006647"/>
            <a:ext cx="5246370" cy="524637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t="0" r="-25046" b="0"/>
              </a:stretch>
            </a:blipFill>
          </p:spPr>
        </p:sp>
      </p:grpSp>
      <p:sp>
        <p:nvSpPr>
          <p:cNvPr name="Freeform 6" id="6"/>
          <p:cNvSpPr/>
          <p:nvPr/>
        </p:nvSpPr>
        <p:spPr>
          <a:xfrm flipH="false" flipV="false" rot="0">
            <a:off x="6402948" y="0"/>
            <a:ext cx="3528154" cy="1764077"/>
          </a:xfrm>
          <a:custGeom>
            <a:avLst/>
            <a:gdLst/>
            <a:ahLst/>
            <a:cxnLst/>
            <a:rect r="r" b="b" t="t" l="l"/>
            <a:pathLst>
              <a:path h="1764077" w="3528154">
                <a:moveTo>
                  <a:pt x="0" y="0"/>
                </a:moveTo>
                <a:lnTo>
                  <a:pt x="3528155" y="0"/>
                </a:lnTo>
                <a:lnTo>
                  <a:pt x="3528155" y="1764077"/>
                </a:lnTo>
                <a:lnTo>
                  <a:pt x="0" y="17640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2400065"/>
            <a:ext cx="9653117" cy="2002790"/>
          </a:xfrm>
          <a:prstGeom prst="rect">
            <a:avLst/>
          </a:prstGeom>
        </p:spPr>
        <p:txBody>
          <a:bodyPr anchor="t" rtlCol="false" tIns="0" lIns="0" bIns="0" rIns="0">
            <a:spAutoFit/>
          </a:bodyPr>
          <a:lstStyle/>
          <a:p>
            <a:pPr algn="l">
              <a:lnSpc>
                <a:spcPts val="7929"/>
              </a:lnSpc>
            </a:pPr>
            <a:r>
              <a:rPr lang="en-US" sz="6499" b="true">
                <a:solidFill>
                  <a:srgbClr val="FCFFFB"/>
                </a:solidFill>
                <a:latin typeface="Montserrat Heavy"/>
                <a:ea typeface="Montserrat Heavy"/>
                <a:cs typeface="Montserrat Heavy"/>
                <a:sym typeface="Montserrat Heavy"/>
              </a:rPr>
              <a:t>1.2 Tầm quan trọng bài toán   </a:t>
            </a:r>
          </a:p>
        </p:txBody>
      </p:sp>
      <p:sp>
        <p:nvSpPr>
          <p:cNvPr name="TextBox 8" id="8"/>
          <p:cNvSpPr txBox="true"/>
          <p:nvPr/>
        </p:nvSpPr>
        <p:spPr>
          <a:xfrm rot="0">
            <a:off x="899709" y="4574507"/>
            <a:ext cx="8902403" cy="3060698"/>
          </a:xfrm>
          <a:prstGeom prst="rect">
            <a:avLst/>
          </a:prstGeom>
        </p:spPr>
        <p:txBody>
          <a:bodyPr anchor="t" rtlCol="false" tIns="0" lIns="0" bIns="0" rIns="0">
            <a:spAutoFit/>
          </a:bodyPr>
          <a:lstStyle/>
          <a:p>
            <a:pPr algn="just">
              <a:lnSpc>
                <a:spcPts val="3500"/>
              </a:lnSpc>
            </a:pPr>
            <a:r>
              <a:rPr lang="en-US" sz="2500" b="true">
                <a:solidFill>
                  <a:srgbClr val="FFFFFF"/>
                </a:solidFill>
                <a:latin typeface="Aileron Bold"/>
                <a:ea typeface="Aileron Bold"/>
                <a:cs typeface="Aileron Bold"/>
                <a:sym typeface="Aileron Bold"/>
              </a:rPr>
              <a:t> Bài toán chẩn bệnh tiểu đường là một trong những thách thức quan trọng trong lĩnh vực y học hiện đại. Bệnh tiểu đường là một loại bệnh thường gặp và gây ra nhiều vấn đề sức khỏe nghiêm trọng nếu không phát hiện kịp thời. Với tình hình y tế toàn cấu ngày càng phức tạp, khả năng chẩn đoán chính xác và nhanh chóng các bệnh lý liên quan đến tiểu đường trở thành mối quan tâm hàng đầu.</a:t>
            </a:r>
          </a:p>
        </p:txBody>
      </p:sp>
      <p:sp>
        <p:nvSpPr>
          <p:cNvPr name="Freeform 9" id="9"/>
          <p:cNvSpPr/>
          <p:nvPr/>
        </p:nvSpPr>
        <p:spPr>
          <a:xfrm flipH="false" flipV="false" rot="0">
            <a:off x="1181100" y="2156209"/>
            <a:ext cx="1763393" cy="262906"/>
          </a:xfrm>
          <a:custGeom>
            <a:avLst/>
            <a:gdLst/>
            <a:ahLst/>
            <a:cxnLst/>
            <a:rect r="r" b="b" t="t" l="l"/>
            <a:pathLst>
              <a:path h="262906" w="1763393">
                <a:moveTo>
                  <a:pt x="0" y="0"/>
                </a:moveTo>
                <a:lnTo>
                  <a:pt x="1763393" y="0"/>
                </a:lnTo>
                <a:lnTo>
                  <a:pt x="1763393" y="262906"/>
                </a:lnTo>
                <a:lnTo>
                  <a:pt x="0" y="2629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028700" y="8605951"/>
            <a:ext cx="2179052" cy="647066"/>
          </a:xfrm>
          <a:custGeom>
            <a:avLst/>
            <a:gdLst/>
            <a:ahLst/>
            <a:cxnLst/>
            <a:rect r="r" b="b" t="t" l="l"/>
            <a:pathLst>
              <a:path h="647066" w="2179052">
                <a:moveTo>
                  <a:pt x="0" y="0"/>
                </a:moveTo>
                <a:lnTo>
                  <a:pt x="2179052" y="0"/>
                </a:lnTo>
                <a:lnTo>
                  <a:pt x="2179052" y="647066"/>
                </a:lnTo>
                <a:lnTo>
                  <a:pt x="0" y="6470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6</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true" rot="0">
            <a:off x="11131438" y="3130438"/>
            <a:ext cx="7156562" cy="7156562"/>
          </a:xfrm>
          <a:custGeom>
            <a:avLst/>
            <a:gdLst/>
            <a:ahLst/>
            <a:cxnLst/>
            <a:rect r="r" b="b" t="t" l="l"/>
            <a:pathLst>
              <a:path h="7156562" w="7156562">
                <a:moveTo>
                  <a:pt x="0" y="7156562"/>
                </a:moveTo>
                <a:lnTo>
                  <a:pt x="7156562" y="7156562"/>
                </a:lnTo>
                <a:lnTo>
                  <a:pt x="7156562" y="0"/>
                </a:lnTo>
                <a:lnTo>
                  <a:pt x="0" y="0"/>
                </a:lnTo>
                <a:lnTo>
                  <a:pt x="0" y="715656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402948" y="0"/>
            <a:ext cx="3528154" cy="1764077"/>
          </a:xfrm>
          <a:custGeom>
            <a:avLst/>
            <a:gdLst/>
            <a:ahLst/>
            <a:cxnLst/>
            <a:rect r="r" b="b" t="t" l="l"/>
            <a:pathLst>
              <a:path h="1764077" w="3528154">
                <a:moveTo>
                  <a:pt x="0" y="0"/>
                </a:moveTo>
                <a:lnTo>
                  <a:pt x="3528155" y="0"/>
                </a:lnTo>
                <a:lnTo>
                  <a:pt x="3528155" y="1764077"/>
                </a:lnTo>
                <a:lnTo>
                  <a:pt x="0" y="17640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81100" y="2156209"/>
            <a:ext cx="1763393" cy="262906"/>
          </a:xfrm>
          <a:custGeom>
            <a:avLst/>
            <a:gdLst/>
            <a:ahLst/>
            <a:cxnLst/>
            <a:rect r="r" b="b" t="t" l="l"/>
            <a:pathLst>
              <a:path h="262906" w="1763393">
                <a:moveTo>
                  <a:pt x="0" y="0"/>
                </a:moveTo>
                <a:lnTo>
                  <a:pt x="1763393" y="0"/>
                </a:lnTo>
                <a:lnTo>
                  <a:pt x="1763393" y="262906"/>
                </a:lnTo>
                <a:lnTo>
                  <a:pt x="0" y="2629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8700" y="8605951"/>
            <a:ext cx="2179052" cy="647066"/>
          </a:xfrm>
          <a:custGeom>
            <a:avLst/>
            <a:gdLst/>
            <a:ahLst/>
            <a:cxnLst/>
            <a:rect r="r" b="b" t="t" l="l"/>
            <a:pathLst>
              <a:path h="647066" w="2179052">
                <a:moveTo>
                  <a:pt x="0" y="0"/>
                </a:moveTo>
                <a:lnTo>
                  <a:pt x="2179052" y="0"/>
                </a:lnTo>
                <a:lnTo>
                  <a:pt x="2179052" y="647066"/>
                </a:lnTo>
                <a:lnTo>
                  <a:pt x="0" y="6470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31202" y="4491151"/>
            <a:ext cx="4628098" cy="4114800"/>
          </a:xfrm>
          <a:custGeom>
            <a:avLst/>
            <a:gdLst/>
            <a:ahLst/>
            <a:cxnLst/>
            <a:rect r="r" b="b" t="t" l="l"/>
            <a:pathLst>
              <a:path h="4114800" w="4628098">
                <a:moveTo>
                  <a:pt x="0" y="0"/>
                </a:moveTo>
                <a:lnTo>
                  <a:pt x="4628098" y="0"/>
                </a:lnTo>
                <a:lnTo>
                  <a:pt x="462809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915833" y="2691972"/>
            <a:ext cx="10102738" cy="1002665"/>
          </a:xfrm>
          <a:prstGeom prst="rect">
            <a:avLst/>
          </a:prstGeom>
        </p:spPr>
        <p:txBody>
          <a:bodyPr anchor="t" rtlCol="false" tIns="0" lIns="0" bIns="0" rIns="0">
            <a:spAutoFit/>
          </a:bodyPr>
          <a:lstStyle/>
          <a:p>
            <a:pPr algn="l">
              <a:lnSpc>
                <a:spcPts val="7929"/>
              </a:lnSpc>
            </a:pPr>
            <a:r>
              <a:rPr lang="en-US" sz="6499" b="true">
                <a:solidFill>
                  <a:srgbClr val="FCFFFB"/>
                </a:solidFill>
                <a:latin typeface="Montserrat Heavy"/>
                <a:ea typeface="Montserrat Heavy"/>
                <a:cs typeface="Montserrat Heavy"/>
                <a:sym typeface="Montserrat Heavy"/>
              </a:rPr>
              <a:t>Phần 2:</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7</a:t>
            </a:r>
          </a:p>
        </p:txBody>
      </p:sp>
      <p:sp>
        <p:nvSpPr>
          <p:cNvPr name="TextBox 10" id="10"/>
          <p:cNvSpPr txBox="true"/>
          <p:nvPr/>
        </p:nvSpPr>
        <p:spPr>
          <a:xfrm rot="0">
            <a:off x="915833" y="4085162"/>
            <a:ext cx="7380184" cy="1341374"/>
          </a:xfrm>
          <a:prstGeom prst="rect">
            <a:avLst/>
          </a:prstGeom>
        </p:spPr>
        <p:txBody>
          <a:bodyPr anchor="t" rtlCol="false" tIns="0" lIns="0" bIns="0" rIns="0">
            <a:spAutoFit/>
          </a:bodyPr>
          <a:lstStyle/>
          <a:p>
            <a:pPr algn="l">
              <a:lnSpc>
                <a:spcPts val="5367"/>
              </a:lnSpc>
            </a:pPr>
            <a:r>
              <a:rPr lang="en-US" sz="4399" b="true">
                <a:solidFill>
                  <a:srgbClr val="FCFFFB"/>
                </a:solidFill>
                <a:latin typeface="Montserrat Heavy"/>
                <a:ea typeface="Montserrat Heavy"/>
                <a:cs typeface="Montserrat Heavy"/>
                <a:sym typeface="Montserrat Heavy"/>
              </a:rPr>
              <a:t>Mô tả bài toán và quy trình xử lý </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5046305" y="1106726"/>
            <a:ext cx="110889" cy="4781577"/>
            <a:chOff x="0" y="0"/>
            <a:chExt cx="29205" cy="1259345"/>
          </a:xfrm>
        </p:grpSpPr>
        <p:sp>
          <p:nvSpPr>
            <p:cNvPr name="Freeform 4" id="4"/>
            <p:cNvSpPr/>
            <p:nvPr/>
          </p:nvSpPr>
          <p:spPr>
            <a:xfrm flipH="false" flipV="false" rot="0">
              <a:off x="0" y="0"/>
              <a:ext cx="29205" cy="1259345"/>
            </a:xfrm>
            <a:custGeom>
              <a:avLst/>
              <a:gdLst/>
              <a:ahLst/>
              <a:cxnLst/>
              <a:rect r="r" b="b" t="t" l="l"/>
              <a:pathLst>
                <a:path h="1259345" w="29205">
                  <a:moveTo>
                    <a:pt x="14603" y="0"/>
                  </a:moveTo>
                  <a:lnTo>
                    <a:pt x="14603" y="0"/>
                  </a:lnTo>
                  <a:cubicBezTo>
                    <a:pt x="18476" y="0"/>
                    <a:pt x="22190" y="1538"/>
                    <a:pt x="24928" y="4277"/>
                  </a:cubicBezTo>
                  <a:cubicBezTo>
                    <a:pt x="27667" y="7016"/>
                    <a:pt x="29205" y="10730"/>
                    <a:pt x="29205" y="14603"/>
                  </a:cubicBezTo>
                  <a:lnTo>
                    <a:pt x="29205" y="1244743"/>
                  </a:lnTo>
                  <a:cubicBezTo>
                    <a:pt x="29205" y="1248615"/>
                    <a:pt x="27667" y="1252330"/>
                    <a:pt x="24928" y="1255068"/>
                  </a:cubicBezTo>
                  <a:cubicBezTo>
                    <a:pt x="22190" y="1257807"/>
                    <a:pt x="18476" y="1259345"/>
                    <a:pt x="14603" y="1259345"/>
                  </a:cubicBezTo>
                  <a:lnTo>
                    <a:pt x="14603" y="1259345"/>
                  </a:lnTo>
                  <a:cubicBezTo>
                    <a:pt x="10730" y="1259345"/>
                    <a:pt x="7016" y="1257807"/>
                    <a:pt x="4277" y="1255068"/>
                  </a:cubicBezTo>
                  <a:cubicBezTo>
                    <a:pt x="1538" y="1252330"/>
                    <a:pt x="0" y="1248615"/>
                    <a:pt x="0" y="1244743"/>
                  </a:cubicBezTo>
                  <a:lnTo>
                    <a:pt x="0" y="14603"/>
                  </a:lnTo>
                  <a:cubicBezTo>
                    <a:pt x="0" y="10730"/>
                    <a:pt x="1538" y="7016"/>
                    <a:pt x="4277" y="4277"/>
                  </a:cubicBezTo>
                  <a:cubicBezTo>
                    <a:pt x="7016" y="1538"/>
                    <a:pt x="10730" y="0"/>
                    <a:pt x="14603" y="0"/>
                  </a:cubicBezTo>
                  <a:close/>
                </a:path>
              </a:pathLst>
            </a:custGeom>
            <a:solidFill>
              <a:srgbClr val="75A185"/>
            </a:solidFill>
          </p:spPr>
        </p:sp>
        <p:sp>
          <p:nvSpPr>
            <p:cNvPr name="TextBox 5" id="5"/>
            <p:cNvSpPr txBox="true"/>
            <p:nvPr/>
          </p:nvSpPr>
          <p:spPr>
            <a:xfrm>
              <a:off x="0" y="-47625"/>
              <a:ext cx="29205" cy="1306970"/>
            </a:xfrm>
            <a:prstGeom prst="rect">
              <a:avLst/>
            </a:prstGeom>
          </p:spPr>
          <p:txBody>
            <a:bodyPr anchor="ctr" rtlCol="false" tIns="50800" lIns="50800" bIns="50800" rIns="50800"/>
            <a:lstStyle/>
            <a:p>
              <a:pPr algn="ctr">
                <a:lnSpc>
                  <a:spcPts val="3360"/>
                </a:lnSpc>
              </a:pPr>
            </a:p>
          </p:txBody>
        </p:sp>
      </p:grpSp>
      <p:grpSp>
        <p:nvGrpSpPr>
          <p:cNvPr name="Group 6" id="6"/>
          <p:cNvGrpSpPr/>
          <p:nvPr/>
        </p:nvGrpSpPr>
        <p:grpSpPr>
          <a:xfrm rot="0">
            <a:off x="0" y="8048638"/>
            <a:ext cx="18288000" cy="2238362"/>
            <a:chOff x="0" y="0"/>
            <a:chExt cx="4816593" cy="589527"/>
          </a:xfrm>
        </p:grpSpPr>
        <p:sp>
          <p:nvSpPr>
            <p:cNvPr name="Freeform 7" id="7"/>
            <p:cNvSpPr/>
            <p:nvPr/>
          </p:nvSpPr>
          <p:spPr>
            <a:xfrm flipH="false" flipV="false" rot="0">
              <a:off x="0" y="0"/>
              <a:ext cx="4816592" cy="589527"/>
            </a:xfrm>
            <a:custGeom>
              <a:avLst/>
              <a:gdLst/>
              <a:ahLst/>
              <a:cxnLst/>
              <a:rect r="r" b="b" t="t" l="l"/>
              <a:pathLst>
                <a:path h="589527" w="4816592">
                  <a:moveTo>
                    <a:pt x="0" y="0"/>
                  </a:moveTo>
                  <a:lnTo>
                    <a:pt x="4816592" y="0"/>
                  </a:lnTo>
                  <a:lnTo>
                    <a:pt x="4816592" y="589527"/>
                  </a:lnTo>
                  <a:lnTo>
                    <a:pt x="0" y="589527"/>
                  </a:lnTo>
                  <a:close/>
                </a:path>
              </a:pathLst>
            </a:custGeom>
            <a:solidFill>
              <a:srgbClr val="315E41"/>
            </a:solidFill>
          </p:spPr>
        </p:sp>
        <p:sp>
          <p:nvSpPr>
            <p:cNvPr name="TextBox 8" id="8"/>
            <p:cNvSpPr txBox="true"/>
            <p:nvPr/>
          </p:nvSpPr>
          <p:spPr>
            <a:xfrm>
              <a:off x="0" y="-47625"/>
              <a:ext cx="4816593" cy="637152"/>
            </a:xfrm>
            <a:prstGeom prst="rect">
              <a:avLst/>
            </a:prstGeom>
          </p:spPr>
          <p:txBody>
            <a:bodyPr anchor="ctr" rtlCol="false" tIns="50800" lIns="50800" bIns="50800" rIns="50800"/>
            <a:lstStyle/>
            <a:p>
              <a:pPr algn="ctr">
                <a:lnSpc>
                  <a:spcPts val="3360"/>
                </a:lnSpc>
              </a:pPr>
            </a:p>
          </p:txBody>
        </p:sp>
      </p:grpSp>
      <p:grpSp>
        <p:nvGrpSpPr>
          <p:cNvPr name="Group 9" id="9"/>
          <p:cNvGrpSpPr/>
          <p:nvPr/>
        </p:nvGrpSpPr>
        <p:grpSpPr>
          <a:xfrm rot="0">
            <a:off x="8206923" y="5685863"/>
            <a:ext cx="11862724" cy="3572437"/>
            <a:chOff x="0" y="0"/>
            <a:chExt cx="1349502" cy="406400"/>
          </a:xfrm>
        </p:grpSpPr>
        <p:sp>
          <p:nvSpPr>
            <p:cNvPr name="Freeform 10" id="10"/>
            <p:cNvSpPr/>
            <p:nvPr/>
          </p:nvSpPr>
          <p:spPr>
            <a:xfrm flipH="false" flipV="false" rot="0">
              <a:off x="0" y="0"/>
              <a:ext cx="1349502" cy="406400"/>
            </a:xfrm>
            <a:custGeom>
              <a:avLst/>
              <a:gdLst/>
              <a:ahLst/>
              <a:cxnLst/>
              <a:rect r="r" b="b" t="t" l="l"/>
              <a:pathLst>
                <a:path h="406400" w="1349502">
                  <a:moveTo>
                    <a:pt x="1146302" y="0"/>
                  </a:moveTo>
                  <a:cubicBezTo>
                    <a:pt x="1258532" y="0"/>
                    <a:pt x="1349502" y="90970"/>
                    <a:pt x="1349502" y="203200"/>
                  </a:cubicBezTo>
                  <a:cubicBezTo>
                    <a:pt x="1349502" y="315430"/>
                    <a:pt x="1258532" y="406400"/>
                    <a:pt x="1146302" y="406400"/>
                  </a:cubicBezTo>
                  <a:lnTo>
                    <a:pt x="203200" y="406400"/>
                  </a:lnTo>
                  <a:cubicBezTo>
                    <a:pt x="90970" y="406400"/>
                    <a:pt x="0" y="315430"/>
                    <a:pt x="0" y="203200"/>
                  </a:cubicBezTo>
                  <a:cubicBezTo>
                    <a:pt x="0" y="90970"/>
                    <a:pt x="90970" y="0"/>
                    <a:pt x="203200" y="0"/>
                  </a:cubicBezTo>
                  <a:lnTo>
                    <a:pt x="1146302" y="0"/>
                  </a:lnTo>
                </a:path>
              </a:pathLst>
            </a:custGeom>
            <a:blipFill>
              <a:blip r:embed="rId3"/>
              <a:stretch>
                <a:fillRect l="0" t="-33015" r="0" b="-33015"/>
              </a:stretch>
            </a:blipFill>
          </p:spPr>
        </p:sp>
      </p:grpSp>
      <p:grpSp>
        <p:nvGrpSpPr>
          <p:cNvPr name="Group 11" id="11"/>
          <p:cNvGrpSpPr/>
          <p:nvPr/>
        </p:nvGrpSpPr>
        <p:grpSpPr>
          <a:xfrm rot="0">
            <a:off x="2794187" y="1445013"/>
            <a:ext cx="3741327" cy="374132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8888" t="0" r="-38888" b="0"/>
              </a:stretch>
            </a:blipFill>
          </p:spPr>
        </p:sp>
      </p:grpSp>
      <p:sp>
        <p:nvSpPr>
          <p:cNvPr name="Freeform 13" id="13"/>
          <p:cNvSpPr/>
          <p:nvPr/>
        </p:nvSpPr>
        <p:spPr>
          <a:xfrm flipH="false" flipV="false" rot="0">
            <a:off x="15850666" y="5143500"/>
            <a:ext cx="1408634" cy="210014"/>
          </a:xfrm>
          <a:custGeom>
            <a:avLst/>
            <a:gdLst/>
            <a:ahLst/>
            <a:cxnLst/>
            <a:rect r="r" b="b" t="t" l="l"/>
            <a:pathLst>
              <a:path h="210014" w="1408634">
                <a:moveTo>
                  <a:pt x="0" y="0"/>
                </a:moveTo>
                <a:lnTo>
                  <a:pt x="1408634" y="0"/>
                </a:lnTo>
                <a:lnTo>
                  <a:pt x="1408634" y="210014"/>
                </a:lnTo>
                <a:lnTo>
                  <a:pt x="0" y="2100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7094376" y="684465"/>
            <a:ext cx="6011576" cy="1842135"/>
          </a:xfrm>
          <a:prstGeom prst="rect">
            <a:avLst/>
          </a:prstGeom>
        </p:spPr>
        <p:txBody>
          <a:bodyPr anchor="t" rtlCol="false" tIns="0" lIns="0" bIns="0" rIns="0">
            <a:spAutoFit/>
          </a:bodyPr>
          <a:lstStyle/>
          <a:p>
            <a:pPr algn="l" marL="0" indent="0" lvl="0">
              <a:lnSpc>
                <a:spcPts val="7319"/>
              </a:lnSpc>
              <a:spcBef>
                <a:spcPct val="0"/>
              </a:spcBef>
            </a:pPr>
            <a:r>
              <a:rPr lang="en-US" b="true" sz="5999">
                <a:solidFill>
                  <a:srgbClr val="FCFFFB"/>
                </a:solidFill>
                <a:latin typeface="Montserrat Heavy"/>
                <a:ea typeface="Montserrat Heavy"/>
                <a:cs typeface="Montserrat Heavy"/>
                <a:sym typeface="Montserrat Heavy"/>
              </a:rPr>
              <a:t>2.1 Mô tả bài toán</a:t>
            </a:r>
          </a:p>
        </p:txBody>
      </p:sp>
      <p:sp>
        <p:nvSpPr>
          <p:cNvPr name="TextBox 15" id="15"/>
          <p:cNvSpPr txBox="true"/>
          <p:nvPr/>
        </p:nvSpPr>
        <p:spPr>
          <a:xfrm rot="0">
            <a:off x="7363754" y="2478975"/>
            <a:ext cx="6854311" cy="1989453"/>
          </a:xfrm>
          <a:prstGeom prst="rect">
            <a:avLst/>
          </a:prstGeom>
        </p:spPr>
        <p:txBody>
          <a:bodyPr anchor="t" rtlCol="false" tIns="0" lIns="0" bIns="0" rIns="0">
            <a:spAutoFit/>
          </a:bodyPr>
          <a:lstStyle/>
          <a:p>
            <a:pPr algn="just" marL="0" indent="0" lvl="0">
              <a:lnSpc>
                <a:spcPts val="3220"/>
              </a:lnSpc>
              <a:spcBef>
                <a:spcPct val="0"/>
              </a:spcBef>
            </a:pPr>
            <a:r>
              <a:rPr lang="en-US" b="true" sz="2300" strike="noStrike" u="none">
                <a:solidFill>
                  <a:srgbClr val="FCFFFB"/>
                </a:solidFill>
                <a:latin typeface="Aileron Bold"/>
                <a:ea typeface="Aileron Bold"/>
                <a:cs typeface="Aileron Bold"/>
                <a:sym typeface="Aileron Bold"/>
              </a:rPr>
              <a:t> Bài toán dự đoán bệnh tiểu đường là bài toán phân loại, trong đó mục tiêu là dự đoán xem một người có mắc bệnh tiểu đường hay không. Tập dữ liệu được sử dụng cho bài toán này có 10138 mẫu và 9 cột đặc trưng.</a:t>
            </a:r>
          </a:p>
        </p:txBody>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8</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aphicFrame>
        <p:nvGraphicFramePr>
          <p:cNvPr name="Table 3" id="3"/>
          <p:cNvGraphicFramePr>
            <a:graphicFrameLocks noGrp="true"/>
          </p:cNvGraphicFramePr>
          <p:nvPr/>
        </p:nvGraphicFramePr>
        <p:xfrm>
          <a:off x="1637915" y="349718"/>
          <a:ext cx="15459211" cy="9515475"/>
        </p:xfrm>
        <a:graphic>
          <a:graphicData uri="http://schemas.openxmlformats.org/drawingml/2006/table">
            <a:tbl>
              <a:tblPr/>
              <a:tblGrid>
                <a:gridCol w="2798810"/>
                <a:gridCol w="6258316"/>
                <a:gridCol w="1902567"/>
                <a:gridCol w="4499518"/>
              </a:tblGrid>
              <a:tr h="774627">
                <a:tc>
                  <a:txBody>
                    <a:bodyPr anchor="t" rtlCol="false"/>
                    <a:lstStyle/>
                    <a:p>
                      <a:pPr algn="ctr">
                        <a:lnSpc>
                          <a:spcPts val="2800"/>
                        </a:lnSpc>
                        <a:defRPr/>
                      </a:pPr>
                      <a:r>
                        <a:rPr lang="en-US" sz="2000" b="true">
                          <a:solidFill>
                            <a:srgbClr val="FFFFFF"/>
                          </a:solidFill>
                          <a:latin typeface="Aileron Bold"/>
                          <a:ea typeface="Aileron Bold"/>
                          <a:cs typeface="Aileron Bold"/>
                          <a:sym typeface="Aileron Bold"/>
                        </a:rPr>
                        <a:t>Đặc trưng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b="true">
                          <a:solidFill>
                            <a:srgbClr val="FFFFFF"/>
                          </a:solidFill>
                          <a:latin typeface="Aileron Bold"/>
                          <a:ea typeface="Aileron Bold"/>
                          <a:cs typeface="Aileron Bold"/>
                          <a:sym typeface="Aileron Bold"/>
                        </a:rPr>
                        <a:t>Mô tả</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b="true">
                          <a:solidFill>
                            <a:srgbClr val="FFFFFF"/>
                          </a:solidFill>
                          <a:latin typeface="Aileron Bold"/>
                          <a:ea typeface="Aileron Bold"/>
                          <a:cs typeface="Aileron Bold"/>
                          <a:sym typeface="Aileron Bold"/>
                        </a:rPr>
                        <a:t>Kiểu dữ liệu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b="true">
                          <a:solidFill>
                            <a:srgbClr val="FFFFFF"/>
                          </a:solidFill>
                          <a:latin typeface="Aileron Bold"/>
                          <a:ea typeface="Aileron Bold"/>
                          <a:cs typeface="Aileron Bold"/>
                          <a:sym typeface="Aileron Bold"/>
                        </a:rPr>
                        <a:t>Giá trị</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74627">
                <a:tc>
                  <a:txBody>
                    <a:bodyPr anchor="t" rtlCol="false"/>
                    <a:lstStyle/>
                    <a:p>
                      <a:pPr algn="ctr">
                        <a:lnSpc>
                          <a:spcPts val="2800"/>
                        </a:lnSpc>
                        <a:defRPr/>
                      </a:pPr>
                      <a:r>
                        <a:rPr lang="en-US" sz="2000">
                          <a:solidFill>
                            <a:srgbClr val="FFFFFF"/>
                          </a:solidFill>
                          <a:latin typeface="Aileron"/>
                          <a:ea typeface="Aileron"/>
                          <a:cs typeface="Aileron"/>
                          <a:sym typeface="Aileron"/>
                        </a:rPr>
                        <a:t>gender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Giới tính của bệnh nhân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Chuỗi ký tự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Male: Nam, Female: Nữ</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74627">
                <a:tc>
                  <a:txBody>
                    <a:bodyPr anchor="t" rtlCol="false"/>
                    <a:lstStyle/>
                    <a:p>
                      <a:pPr algn="ctr">
                        <a:lnSpc>
                          <a:spcPts val="2800"/>
                        </a:lnSpc>
                        <a:defRPr/>
                      </a:pPr>
                      <a:r>
                        <a:rPr lang="en-US" sz="2000">
                          <a:solidFill>
                            <a:srgbClr val="FFFFFF"/>
                          </a:solidFill>
                          <a:latin typeface="Aileron"/>
                          <a:ea typeface="Aileron"/>
                          <a:cs typeface="Aileron"/>
                          <a:sym typeface="Aileron"/>
                        </a:rPr>
                        <a:t>age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Tuổi của bệnh nhân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Số nguyên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&gt;0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28468">
                <a:tc>
                  <a:txBody>
                    <a:bodyPr anchor="t" rtlCol="false"/>
                    <a:lstStyle/>
                    <a:p>
                      <a:pPr algn="ctr">
                        <a:lnSpc>
                          <a:spcPts val="2800"/>
                        </a:lnSpc>
                        <a:defRPr/>
                      </a:pPr>
                      <a:r>
                        <a:rPr lang="en-US" sz="2000">
                          <a:solidFill>
                            <a:srgbClr val="FFFFFF"/>
                          </a:solidFill>
                          <a:latin typeface="Aileron"/>
                          <a:ea typeface="Aileron"/>
                          <a:cs typeface="Aileron"/>
                          <a:sym typeface="Aileron"/>
                        </a:rPr>
                        <a:t>hypertension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Bệnh nhân có bị huyết áp cao không?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Số nguyên (0,1)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0: Không, 1: Có</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28468">
                <a:tc>
                  <a:txBody>
                    <a:bodyPr anchor="t" rtlCol="false"/>
                    <a:lstStyle/>
                    <a:p>
                      <a:pPr algn="ctr">
                        <a:lnSpc>
                          <a:spcPts val="2800"/>
                        </a:lnSpc>
                        <a:defRPr/>
                      </a:pPr>
                      <a:r>
                        <a:rPr lang="en-US" sz="2000">
                          <a:solidFill>
                            <a:srgbClr val="FFFFFF"/>
                          </a:solidFill>
                          <a:latin typeface="Aileron"/>
                          <a:ea typeface="Aileron"/>
                          <a:cs typeface="Aileron"/>
                          <a:sym typeface="Aileron"/>
                        </a:rPr>
                        <a:t>heart_disease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Bệnh nhân có tiền sử bệnh tim không?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Số nguyên (0,1)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0: Không, 1: Có</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28468">
                <a:tc>
                  <a:txBody>
                    <a:bodyPr anchor="t" rtlCol="false"/>
                    <a:lstStyle/>
                    <a:p>
                      <a:pPr algn="ctr">
                        <a:lnSpc>
                          <a:spcPts val="2800"/>
                        </a:lnSpc>
                        <a:defRPr/>
                      </a:pPr>
                      <a:r>
                        <a:rPr lang="en-US" sz="2000">
                          <a:solidFill>
                            <a:srgbClr val="FFFFFF"/>
                          </a:solidFill>
                          <a:latin typeface="Aileron"/>
                          <a:ea typeface="Aileron"/>
                          <a:cs typeface="Aileron"/>
                          <a:sym typeface="Aileron"/>
                        </a:rPr>
                        <a:t>smoking_history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Lịch sử, tình trạng hút thuốc của bệnh nhân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Chuỗi ký tự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never,former,current,ever,not current,not info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74627">
                <a:tc>
                  <a:txBody>
                    <a:bodyPr anchor="t" rtlCol="false"/>
                    <a:lstStyle/>
                    <a:p>
                      <a:pPr algn="ctr">
                        <a:lnSpc>
                          <a:spcPts val="2800"/>
                        </a:lnSpc>
                        <a:defRPr/>
                      </a:pPr>
                      <a:r>
                        <a:rPr lang="en-US" sz="2000" b="true">
                          <a:solidFill>
                            <a:srgbClr val="FFFFFF"/>
                          </a:solidFill>
                          <a:latin typeface="Aileron Bold"/>
                          <a:ea typeface="Aileron Bold"/>
                          <a:cs typeface="Aileron Bold"/>
                          <a:sym typeface="Aileron Bold"/>
                        </a:rPr>
                        <a:t>bmi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Chỉ số khối cơ thể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Số thực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Giá trị BMI (&gt; 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28468">
                <a:tc>
                  <a:txBody>
                    <a:bodyPr anchor="t" rtlCol="false"/>
                    <a:lstStyle/>
                    <a:p>
                      <a:pPr algn="ctr">
                        <a:lnSpc>
                          <a:spcPts val="2800"/>
                        </a:lnSpc>
                        <a:defRPr/>
                      </a:pPr>
                      <a:r>
                        <a:rPr lang="en-US" sz="2000" b="true">
                          <a:solidFill>
                            <a:srgbClr val="FFFFFF"/>
                          </a:solidFill>
                          <a:latin typeface="Aileron Bold"/>
                          <a:ea typeface="Aileron Bold"/>
                          <a:cs typeface="Aileron Bold"/>
                          <a:sym typeface="Aileron Bold"/>
                        </a:rPr>
                        <a:t>HbA1c_level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Chỉ số Hemoglobin A1c, phản ánh mức đường huyết trung bình trong 3 tháng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Số thực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Giá trị phần trăm (%)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774627">
                <a:tc>
                  <a:txBody>
                    <a:bodyPr anchor="t" rtlCol="false"/>
                    <a:lstStyle/>
                    <a:p>
                      <a:pPr algn="ctr">
                        <a:lnSpc>
                          <a:spcPts val="2379"/>
                        </a:lnSpc>
                        <a:defRPr/>
                      </a:pPr>
                      <a:r>
                        <a:rPr lang="en-US" sz="1699">
                          <a:solidFill>
                            <a:srgbClr val="000000"/>
                          </a:solidFill>
                          <a:latin typeface="Arimo"/>
                          <a:ea typeface="Arimo"/>
                          <a:cs typeface="Arimo"/>
                          <a:sym typeface="Arimo"/>
                        </a:rPr>
                        <a:t>    </a:t>
                      </a:r>
                      <a:r>
                        <a:rPr lang="en-US" sz="1699">
                          <a:solidFill>
                            <a:srgbClr val="FCFFFB"/>
                          </a:solidFill>
                          <a:latin typeface="Arimo"/>
                          <a:ea typeface="Arimo"/>
                          <a:cs typeface="Arimo"/>
                          <a:sym typeface="Arimo"/>
                        </a:rPr>
                        <a:t>blood_glucose_level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Mực độ đường huyết trung bình được đo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Số nguyên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Giá trị đo được (mg/dL)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28468">
                <a:tc>
                  <a:txBody>
                    <a:bodyPr anchor="t" rtlCol="false"/>
                    <a:lstStyle/>
                    <a:p>
                      <a:pPr algn="ctr">
                        <a:lnSpc>
                          <a:spcPts val="2939"/>
                        </a:lnSpc>
                        <a:defRPr/>
                      </a:pPr>
                      <a:r>
                        <a:rPr lang="en-US" sz="2099">
                          <a:solidFill>
                            <a:srgbClr val="FFFFFF"/>
                          </a:solidFill>
                          <a:latin typeface="Arimo"/>
                          <a:ea typeface="Arimo"/>
                          <a:cs typeface="Arimo"/>
                          <a:sym typeface="Arimo"/>
                        </a:rPr>
                        <a:t>diabetes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Nhãn của mô hình, xác định bệnh nhân có bị tiểu đường hay không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Số nguyên (0,1)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Aileron"/>
                          <a:ea typeface="Aileron"/>
                          <a:cs typeface="Aileron"/>
                          <a:sym typeface="Aileron"/>
                        </a:rPr>
                        <a:t>0: Không mắc, 1: Mắc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9</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DAGjHn8pLeg</dc:identifier>
  <dcterms:modified xsi:type="dcterms:W3CDTF">2011-08-01T06:04:30Z</dcterms:modified>
  <cp:revision>1</cp:revision>
  <dc:title>Học máy và ứng dụng </dc:title>
</cp:coreProperties>
</file>